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22"/>
  </p:notesMasterIdLst>
  <p:handoutMasterIdLst>
    <p:handoutMasterId r:id="rId23"/>
  </p:handoutMasterIdLst>
  <p:sldIdLst>
    <p:sldId id="258" r:id="rId2"/>
    <p:sldId id="263" r:id="rId3"/>
    <p:sldId id="309" r:id="rId4"/>
    <p:sldId id="310" r:id="rId5"/>
    <p:sldId id="311" r:id="rId6"/>
    <p:sldId id="294" r:id="rId7"/>
    <p:sldId id="315" r:id="rId8"/>
    <p:sldId id="316" r:id="rId9"/>
    <p:sldId id="317" r:id="rId10"/>
    <p:sldId id="318" r:id="rId11"/>
    <p:sldId id="313" r:id="rId12"/>
    <p:sldId id="322" r:id="rId13"/>
    <p:sldId id="323" r:id="rId14"/>
    <p:sldId id="324" r:id="rId15"/>
    <p:sldId id="325" r:id="rId16"/>
    <p:sldId id="326" r:id="rId17"/>
    <p:sldId id="332" r:id="rId18"/>
    <p:sldId id="333" r:id="rId19"/>
    <p:sldId id="334" r:id="rId20"/>
    <p:sldId id="267" r:id="rId21"/>
  </p:sldIdLst>
  <p:sldSz cx="9144000" cy="6858000" type="screen4x3"/>
  <p:notesSz cx="6858000" cy="9144000"/>
  <p:embeddedFontLst>
    <p:embeddedFont>
      <p:font typeface="BBC Reith Sans" panose="020B0603020204020204" pitchFamily="34" charset="0"/>
      <p:regular r:id="rId24"/>
      <p:bold r:id="rId25"/>
      <p:italic r:id="rId26"/>
      <p:boldItalic r:id="rId27"/>
    </p:embeddedFont>
    <p:embeddedFont>
      <p:font typeface="BBC Reith Sans XBold" panose="020B0603020204020204" pitchFamily="34" charset="0"/>
      <p:bold r:id="rId28"/>
      <p:italic r:id="rId29"/>
      <p:boldItalic r:id="rId30"/>
    </p:embeddedFont>
    <p:embeddedFont>
      <p:font typeface="Roboto" panose="02000000000000000000" pitchFamily="2" charset="0"/>
      <p:regular r:id="rId31"/>
      <p:bold r:id="rId32"/>
      <p:italic r:id="rId33"/>
      <p:boldItalic r:id="rId34"/>
    </p:embeddedFont>
    <p:embeddedFont>
      <p:font typeface="Twinkl" pitchFamily="2" charset="77"/>
      <p:regular r:id="rId35"/>
      <p:bold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4" pos="340" userDrawn="1">
          <p15:clr>
            <a:srgbClr val="A4A3A4"/>
          </p15:clr>
        </p15:guide>
        <p15:guide id="5" orient="horz" pos="3974" userDrawn="1">
          <p15:clr>
            <a:srgbClr val="A4A3A4"/>
          </p15:clr>
        </p15:guide>
        <p15:guide id="6" pos="5420" userDrawn="1">
          <p15:clr>
            <a:srgbClr val="A4A3A4"/>
          </p15:clr>
        </p15:guide>
        <p15:guide id="7" orient="horz" pos="346" userDrawn="1">
          <p15:clr>
            <a:srgbClr val="A4A3A4"/>
          </p15:clr>
        </p15:guide>
        <p15:guide id="8" pos="476" userDrawn="1">
          <p15:clr>
            <a:srgbClr val="A4A3A4"/>
          </p15:clr>
        </p15:guide>
        <p15:guide id="9" orient="horz" pos="482" userDrawn="1">
          <p15:clr>
            <a:srgbClr val="A4A3A4"/>
          </p15:clr>
        </p15:guide>
        <p15:guide id="10" orient="horz" pos="3838" userDrawn="1">
          <p15:clr>
            <a:srgbClr val="A4A3A4"/>
          </p15:clr>
        </p15:guide>
        <p15:guide id="11" pos="528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303D"/>
    <a:srgbClr val="01407D"/>
    <a:srgbClr val="009640"/>
    <a:srgbClr val="3FAF6F"/>
    <a:srgbClr val="FDFDFD"/>
    <a:srgbClr val="FBFBFB"/>
    <a:srgbClr val="D81C33"/>
    <a:srgbClr val="00649C"/>
    <a:srgbClr val="AFDEF9"/>
    <a:srgbClr val="93D8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96323" autoAdjust="0"/>
  </p:normalViewPr>
  <p:slideViewPr>
    <p:cSldViewPr snapToGrid="0" showGuides="1">
      <p:cViewPr varScale="1">
        <p:scale>
          <a:sx n="128" d="100"/>
          <a:sy n="128" d="100"/>
        </p:scale>
        <p:origin x="1744" y="176"/>
      </p:cViewPr>
      <p:guideLst>
        <p:guide orient="horz" pos="2160"/>
        <p:guide pos="2880"/>
        <p:guide pos="340"/>
        <p:guide orient="horz" pos="3974"/>
        <p:guide pos="5420"/>
        <p:guide orient="horz" pos="346"/>
        <p:guide pos="476"/>
        <p:guide orient="horz" pos="482"/>
        <p:guide orient="horz" pos="3838"/>
        <p:guide pos="5284"/>
      </p:guideLst>
    </p:cSldViewPr>
  </p:slideViewPr>
  <p:notesTextViewPr>
    <p:cViewPr>
      <p:scale>
        <a:sx n="3" d="2"/>
        <a:sy n="3" d="2"/>
      </p:scale>
      <p:origin x="0" y="0"/>
    </p:cViewPr>
  </p:notesTextViewPr>
  <p:notesViewPr>
    <p:cSldViewPr snapToGrid="0" showGuides="1">
      <p:cViewPr varScale="1">
        <p:scale>
          <a:sx n="77" d="100"/>
          <a:sy n="77" d="100"/>
        </p:scale>
        <p:origin x="2646"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1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latin typeface="Roboto" panose="02000000000000000000" pitchFamily="2" charset="0"/>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34F151-63AC-41CE-96F5-7702E930870C}" type="datetimeFigureOut">
              <a:rPr lang="en-GB" smtClean="0">
                <a:latin typeface="Roboto" panose="02000000000000000000" pitchFamily="2" charset="0"/>
              </a:rPr>
              <a:t>09/11/2021</a:t>
            </a:fld>
            <a:endParaRPr lang="en-GB" dirty="0">
              <a:latin typeface="Roboto" panose="02000000000000000000" pitchFamily="2" charset="0"/>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latin typeface="Roboto" panose="02000000000000000000" pitchFamily="2" charset="0"/>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76B846-B279-40AC-BFF5-DBC4013370C2}" type="slidenum">
              <a:rPr lang="en-GB" smtClean="0">
                <a:latin typeface="Roboto" panose="02000000000000000000" pitchFamily="2" charset="0"/>
              </a:rPr>
              <a:t>‹#›</a:t>
            </a:fld>
            <a:endParaRPr lang="en-GB" dirty="0">
              <a:latin typeface="Roboto" panose="02000000000000000000" pitchFamily="2" charset="0"/>
            </a:endParaRPr>
          </a:p>
        </p:txBody>
      </p:sp>
    </p:spTree>
    <p:extLst>
      <p:ext uri="{BB962C8B-B14F-4D97-AF65-F5344CB8AC3E}">
        <p14:creationId xmlns:p14="http://schemas.microsoft.com/office/powerpoint/2010/main" val="2645397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Roboto" panose="02000000000000000000" pitchFamily="2"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Roboto" panose="02000000000000000000" pitchFamily="2" charset="0"/>
              </a:defRPr>
            </a:lvl1pPr>
          </a:lstStyle>
          <a:p>
            <a:fld id="{3D02C5D1-7818-41B5-ABAD-5E4B38A5388F}" type="datetimeFigureOut">
              <a:rPr lang="en-GB" smtClean="0"/>
              <a:pPr/>
              <a:t>09/11/2021</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Roboto" panose="02000000000000000000" pitchFamily="2"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Roboto" panose="02000000000000000000" pitchFamily="2" charset="0"/>
              </a:defRPr>
            </a:lvl1pPr>
          </a:lstStyle>
          <a:p>
            <a:fld id="{FA521341-850D-40E1-BB3D-87946DC9B06D}" type="slidenum">
              <a:rPr lang="en-GB" smtClean="0"/>
              <a:pPr/>
              <a:t>‹#›</a:t>
            </a:fld>
            <a:endParaRPr lang="en-GB" dirty="0"/>
          </a:p>
        </p:txBody>
      </p:sp>
    </p:spTree>
    <p:extLst>
      <p:ext uri="{BB962C8B-B14F-4D97-AF65-F5344CB8AC3E}">
        <p14:creationId xmlns:p14="http://schemas.microsoft.com/office/powerpoint/2010/main" val="847048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Roboto" panose="02000000000000000000" pitchFamily="2" charset="0"/>
        <a:ea typeface="+mn-ea"/>
        <a:cs typeface="+mn-cs"/>
      </a:defRPr>
    </a:lvl1pPr>
    <a:lvl2pPr marL="457200" algn="l" defTabSz="914400" rtl="0" eaLnBrk="1" latinLnBrk="0" hangingPunct="1">
      <a:defRPr sz="1200" kern="1200">
        <a:solidFill>
          <a:schemeClr val="tx1"/>
        </a:solidFill>
        <a:latin typeface="Roboto" panose="02000000000000000000" pitchFamily="2" charset="0"/>
        <a:ea typeface="+mn-ea"/>
        <a:cs typeface="+mn-cs"/>
      </a:defRPr>
    </a:lvl2pPr>
    <a:lvl3pPr marL="914400" algn="l" defTabSz="914400" rtl="0" eaLnBrk="1" latinLnBrk="0" hangingPunct="1">
      <a:defRPr sz="1200" kern="1200">
        <a:solidFill>
          <a:schemeClr val="tx1"/>
        </a:solidFill>
        <a:latin typeface="Roboto" panose="02000000000000000000" pitchFamily="2" charset="0"/>
        <a:ea typeface="+mn-ea"/>
        <a:cs typeface="+mn-cs"/>
      </a:defRPr>
    </a:lvl3pPr>
    <a:lvl4pPr marL="1371600" algn="l" defTabSz="914400" rtl="0" eaLnBrk="1" latinLnBrk="0" hangingPunct="1">
      <a:defRPr sz="1200" kern="1200">
        <a:solidFill>
          <a:schemeClr val="tx1"/>
        </a:solidFill>
        <a:latin typeface="Roboto" panose="02000000000000000000" pitchFamily="2" charset="0"/>
        <a:ea typeface="+mn-ea"/>
        <a:cs typeface="+mn-cs"/>
      </a:defRPr>
    </a:lvl4pPr>
    <a:lvl5pPr marL="1828800" algn="l" defTabSz="914400" rtl="0" eaLnBrk="1" latinLnBrk="0" hangingPunct="1">
      <a:defRPr sz="1200" kern="1200">
        <a:solidFill>
          <a:schemeClr val="tx1"/>
        </a:solidFill>
        <a:latin typeface="Roboto"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522767" y="6196125"/>
            <a:ext cx="576495" cy="580719"/>
          </a:xfrm>
          <a:prstGeom prst="rect">
            <a:avLst/>
          </a:prstGeom>
        </p:spPr>
      </p:pic>
    </p:spTree>
    <p:extLst>
      <p:ext uri="{BB962C8B-B14F-4D97-AF65-F5344CB8AC3E}">
        <p14:creationId xmlns:p14="http://schemas.microsoft.com/office/powerpoint/2010/main" val="537040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Box">
    <p:spTree>
      <p:nvGrpSpPr>
        <p:cNvPr id="1" name=""/>
        <p:cNvGrpSpPr/>
        <p:nvPr/>
      </p:nvGrpSpPr>
      <p:grpSpPr>
        <a:xfrm>
          <a:off x="0" y="0"/>
          <a:ext cx="0" cy="0"/>
          <a:chOff x="0" y="0"/>
          <a:chExt cx="0" cy="0"/>
        </a:xfrm>
      </p:grpSpPr>
      <p:sp>
        <p:nvSpPr>
          <p:cNvPr id="4" name="Rounded Rectangle 3"/>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072497" y="5734211"/>
            <a:ext cx="576495" cy="580719"/>
          </a:xfrm>
          <a:prstGeom prst="rect">
            <a:avLst/>
          </a:prstGeom>
        </p:spPr>
      </p:pic>
    </p:spTree>
    <p:extLst>
      <p:ext uri="{BB962C8B-B14F-4D97-AF65-F5344CB8AC3E}">
        <p14:creationId xmlns:p14="http://schemas.microsoft.com/office/powerpoint/2010/main" val="3429871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Title 5"/>
          <p:cNvSpPr>
            <a:spLocks noGrp="1"/>
          </p:cNvSpPr>
          <p:nvPr>
            <p:ph type="title"/>
          </p:nvPr>
        </p:nvSpPr>
        <p:spPr>
          <a:xfrm>
            <a:off x="457198" y="478895"/>
            <a:ext cx="8220075" cy="994306"/>
          </a:xfrm>
        </p:spPr>
        <p:txBody>
          <a:bodyPr>
            <a:noAutofit/>
          </a:bodyPr>
          <a:lstStyle>
            <a:lvl1pPr>
              <a:defRPr>
                <a:latin typeface="Twinkl"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261079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
        <p:nvSpPr>
          <p:cNvPr id="7" name="Rounded Rectangle 6"/>
          <p:cNvSpPr/>
          <p:nvPr userDrawn="1"/>
        </p:nvSpPr>
        <p:spPr bwMode="auto">
          <a:xfrm>
            <a:off x="503239" y="2930434"/>
            <a:ext cx="8137524" cy="341480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Rounded Rectangle 7"/>
          <p:cNvSpPr/>
          <p:nvPr userDrawn="1"/>
        </p:nvSpPr>
        <p:spPr bwMode="auto">
          <a:xfrm>
            <a:off x="503239" y="512763"/>
            <a:ext cx="8137524" cy="2193019"/>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9" name="Title 1"/>
          <p:cNvSpPr txBox="1">
            <a:spLocks/>
          </p:cNvSpPr>
          <p:nvPr userDrawn="1"/>
        </p:nvSpPr>
        <p:spPr>
          <a:xfrm>
            <a:off x="628650" y="3071286"/>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Twinkl" pitchFamily="50" charset="0"/>
              </a:rPr>
              <a:t>Success Criteria</a:t>
            </a:r>
          </a:p>
        </p:txBody>
      </p:sp>
      <p:sp>
        <p:nvSpPr>
          <p:cNvPr id="10" name="Title 1"/>
          <p:cNvSpPr txBox="1">
            <a:spLocks/>
          </p:cNvSpPr>
          <p:nvPr userDrawn="1"/>
        </p:nvSpPr>
        <p:spPr>
          <a:xfrm>
            <a:off x="628648" y="734785"/>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Twinkl" pitchFamily="50" charset="0"/>
              </a:rPr>
              <a:t>Aim</a:t>
            </a:r>
          </a:p>
        </p:txBody>
      </p:sp>
      <p:sp>
        <p:nvSpPr>
          <p:cNvPr id="11" name="Content Placeholder 15"/>
          <p:cNvSpPr>
            <a:spLocks noGrp="1"/>
          </p:cNvSpPr>
          <p:nvPr>
            <p:ph idx="1"/>
          </p:nvPr>
        </p:nvSpPr>
        <p:spPr>
          <a:xfrm>
            <a:off x="628650" y="1127760"/>
            <a:ext cx="7886700" cy="1409700"/>
          </a:xfrm>
        </p:spPr>
        <p:txBody>
          <a:bodyPr>
            <a:normAutofit fontScale="92500" lnSpcReduction="10000"/>
          </a:bodyPr>
          <a:lstStyle>
            <a:lvl1pPr>
              <a:defRPr>
                <a:latin typeface="Twinkl" pitchFamily="50" charset="0"/>
              </a:defRPr>
            </a:lvl1pPr>
            <a:lvl2pPr>
              <a:defRPr/>
            </a:lvl2pPr>
          </a:lstStyle>
          <a:p>
            <a:pPr lvl="0"/>
            <a:r>
              <a:rPr lang="en-US"/>
              <a:t>Click to edit Master text styles</a:t>
            </a:r>
          </a:p>
          <a:p>
            <a:pPr lvl="1"/>
            <a:r>
              <a:rPr lang="en-US"/>
              <a:t>Second level</a:t>
            </a:r>
          </a:p>
          <a:p>
            <a:pPr lvl="2"/>
            <a:r>
              <a:rPr lang="en-US"/>
              <a:t>Third level</a:t>
            </a:r>
          </a:p>
        </p:txBody>
      </p:sp>
      <p:sp>
        <p:nvSpPr>
          <p:cNvPr id="12" name="Content Placeholder 15"/>
          <p:cNvSpPr txBox="1">
            <a:spLocks/>
          </p:cNvSpPr>
          <p:nvPr userDrawn="1"/>
        </p:nvSpPr>
        <p:spPr>
          <a:xfrm>
            <a:off x="628650" y="3466803"/>
            <a:ext cx="7886700" cy="1409700"/>
          </a:xfrm>
          <a:prstGeom prst="rect">
            <a:avLst/>
          </a:prstGeom>
          <a:noFill/>
          <a:ln w="25400">
            <a:noFill/>
          </a:ln>
        </p:spPr>
        <p:txBody>
          <a:bodyPr vert="horz" lIns="180000" tIns="252000" rIns="252000" bIns="18000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Twinkl" pitchFamily="50" charset="0"/>
              </a:rPr>
              <a:t>Statement 1 Lorem ipsum </a:t>
            </a:r>
            <a:r>
              <a:rPr lang="en-GB" dirty="0" err="1">
                <a:latin typeface="Twinkl" pitchFamily="50" charset="0"/>
              </a:rPr>
              <a:t>dolor</a:t>
            </a:r>
            <a:r>
              <a:rPr lang="en-GB" dirty="0">
                <a:latin typeface="Twinkl" pitchFamily="50" charset="0"/>
              </a:rPr>
              <a:t> sit </a:t>
            </a:r>
            <a:r>
              <a:rPr lang="en-GB" dirty="0" err="1">
                <a:latin typeface="Twinkl" pitchFamily="50" charset="0"/>
              </a:rPr>
              <a:t>amet</a:t>
            </a:r>
            <a:r>
              <a:rPr lang="en-GB" dirty="0">
                <a:latin typeface="Twinkl" pitchFamily="50" charset="0"/>
              </a:rPr>
              <a:t>, </a:t>
            </a:r>
            <a:r>
              <a:rPr lang="en-GB" dirty="0" err="1">
                <a:latin typeface="Twinkl" pitchFamily="50" charset="0"/>
              </a:rPr>
              <a:t>consectetur</a:t>
            </a:r>
            <a:r>
              <a:rPr lang="en-GB" dirty="0">
                <a:latin typeface="Twinkl" pitchFamily="50" charset="0"/>
              </a:rPr>
              <a:t> </a:t>
            </a:r>
            <a:r>
              <a:rPr lang="en-GB" dirty="0" err="1">
                <a:latin typeface="Twinkl" pitchFamily="50" charset="0"/>
              </a:rPr>
              <a:t>adipiscing</a:t>
            </a:r>
            <a:r>
              <a:rPr lang="en-GB" dirty="0">
                <a:latin typeface="Twinkl" pitchFamily="50" charset="0"/>
              </a:rPr>
              <a:t> </a:t>
            </a:r>
            <a:r>
              <a:rPr lang="en-GB" dirty="0" err="1">
                <a:latin typeface="Twinkl" pitchFamily="50" charset="0"/>
              </a:rPr>
              <a:t>elit</a:t>
            </a:r>
            <a:r>
              <a:rPr lang="en-GB" dirty="0">
                <a:latin typeface="Twinkl" pitchFamily="50" charset="0"/>
              </a:rPr>
              <a:t>.</a:t>
            </a:r>
          </a:p>
          <a:p>
            <a:r>
              <a:rPr lang="en-GB" dirty="0">
                <a:latin typeface="Twinkl" pitchFamily="50" charset="0"/>
              </a:rPr>
              <a:t>Statement 2</a:t>
            </a:r>
          </a:p>
          <a:p>
            <a:pPr lvl="1"/>
            <a:r>
              <a:rPr lang="en-GB" dirty="0">
                <a:latin typeface="Twinkl" pitchFamily="50" charset="0"/>
              </a:rPr>
              <a:t>Sub statement</a:t>
            </a:r>
          </a:p>
        </p:txBody>
      </p:sp>
    </p:spTree>
    <p:extLst>
      <p:ext uri="{BB962C8B-B14F-4D97-AF65-F5344CB8AC3E}">
        <p14:creationId xmlns:p14="http://schemas.microsoft.com/office/powerpoint/2010/main" val="2257523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522767" y="6196125"/>
            <a:ext cx="576495" cy="580719"/>
          </a:xfrm>
          <a:prstGeom prst="rect">
            <a:avLst/>
          </a:prstGeom>
        </p:spPr>
      </p:pic>
    </p:spTree>
    <p:extLst>
      <p:ext uri="{BB962C8B-B14F-4D97-AF65-F5344CB8AC3E}">
        <p14:creationId xmlns:p14="http://schemas.microsoft.com/office/powerpoint/2010/main" val="1681973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93596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blackWhite">
      <p:bgPr>
        <a:blipFill dpi="0" rotWithShape="1">
          <a:blip r:embed="rId8"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9745" y="695325"/>
            <a:ext cx="8164510" cy="1150938"/>
          </a:xfrm>
          <a:prstGeom prst="roundRect">
            <a:avLst>
              <a:gd name="adj" fmla="val 9641"/>
            </a:avLst>
          </a:prstGeom>
          <a:noFill/>
          <a:ln w="25400">
            <a:noFill/>
          </a:ln>
        </p:spPr>
        <p:txBody>
          <a:bodyPr vert="horz" lIns="252000" tIns="252000" rIns="252000" bIns="252000" rtlCol="0" anchor="ctr" anchorCtr="1">
            <a:normAutofit/>
          </a:bodyPr>
          <a:lstStyle/>
          <a:p>
            <a:r>
              <a:rPr lang="en-US"/>
              <a:t>Click to edit Master title style</a:t>
            </a:r>
            <a:endParaRPr lang="en-US" dirty="0"/>
          </a:p>
        </p:txBody>
      </p:sp>
      <p:sp>
        <p:nvSpPr>
          <p:cNvPr id="3" name="Text Placeholder 2"/>
          <p:cNvSpPr>
            <a:spLocks noGrp="1"/>
          </p:cNvSpPr>
          <p:nvPr>
            <p:ph type="body" idx="1"/>
          </p:nvPr>
        </p:nvSpPr>
        <p:spPr>
          <a:xfrm>
            <a:off x="489745" y="1957386"/>
            <a:ext cx="8164510" cy="4387851"/>
          </a:xfrm>
          <a:prstGeom prst="roundRect">
            <a:avLst>
              <a:gd name="adj" fmla="val 2585"/>
            </a:avLst>
          </a:prstGeom>
          <a:noFill/>
          <a:ln w="25400">
            <a:noFill/>
          </a:ln>
        </p:spPr>
        <p:txBody>
          <a:bodyPr vert="horz" lIns="252000" tIns="252000" rIns="252000" bIns="25200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389201"/>
      </p:ext>
    </p:extLst>
  </p:cSld>
  <p:clrMap bg1="lt1" tx1="dk1" bg2="lt2" tx2="dk2" accent1="accent1" accent2="accent2" accent3="accent3" accent4="accent4" accent5="accent5" accent6="accent6" hlink="hlink" folHlink="folHlink"/>
  <p:sldLayoutIdLst>
    <p:sldLayoutId id="2147483661" r:id="rId1"/>
    <p:sldLayoutId id="2147483667" r:id="rId2"/>
    <p:sldLayoutId id="2147483662" r:id="rId3"/>
    <p:sldLayoutId id="2147483663" r:id="rId4"/>
    <p:sldLayoutId id="2147483666" r:id="rId5"/>
    <p:sldLayoutId id="2147483669" r:id="rId6"/>
  </p:sldLayoutIdLst>
  <p:txStyles>
    <p:title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3.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hyperlink" Target="https://www.bbc.com/ownit" TargetMode="External"/><Relationship Id="rId2" Type="http://schemas.openxmlformats.org/officeDocument/2006/relationships/hyperlink" Target="https://natterhub.com/" TargetMode="External"/><Relationship Id="rId1" Type="http://schemas.openxmlformats.org/officeDocument/2006/relationships/slideLayout" Target="../slideLayouts/slideLayout3.xml"/><Relationship Id="rId5" Type="http://schemas.openxmlformats.org/officeDocument/2006/relationships/image" Target="../media/image48.png"/><Relationship Id="rId4" Type="http://schemas.openxmlformats.org/officeDocument/2006/relationships/image" Target="../media/image4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18862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0"/>
          <p:cNvSpPr>
            <a:spLocks noGrp="1"/>
          </p:cNvSpPr>
          <p:nvPr>
            <p:ph type="title"/>
          </p:nvPr>
        </p:nvSpPr>
        <p:spPr>
          <a:xfrm>
            <a:off x="461962" y="476672"/>
            <a:ext cx="8220075" cy="994306"/>
          </a:xfrm>
          <a:ln>
            <a:noFill/>
          </a:ln>
        </p:spPr>
        <p:txBody>
          <a:bodyPr/>
          <a:lstStyle/>
          <a:p>
            <a:r>
              <a:rPr lang="en-GB" sz="3600" dirty="0">
                <a:ln w="12700">
                  <a:noFill/>
                </a:ln>
                <a:solidFill>
                  <a:srgbClr val="2E303D"/>
                </a:solidFill>
                <a:latin typeface="BBC Reith Sans" panose="020B0603020204020204" pitchFamily="34" charset="0"/>
                <a:ea typeface="BBC Reith Sans" panose="020B0603020204020204" pitchFamily="34" charset="0"/>
                <a:cs typeface="BBC Reith Sans" panose="020B0603020204020204" pitchFamily="34" charset="0"/>
              </a:rPr>
              <a:t>The Impact of Bullying</a:t>
            </a:r>
          </a:p>
        </p:txBody>
      </p:sp>
      <p:sp>
        <p:nvSpPr>
          <p:cNvPr id="25" name="TextBox 24"/>
          <p:cNvSpPr txBox="1"/>
          <p:nvPr/>
        </p:nvSpPr>
        <p:spPr>
          <a:xfrm>
            <a:off x="1354245" y="4671937"/>
            <a:ext cx="2512206" cy="984885"/>
          </a:xfrm>
          <a:prstGeom prst="rect">
            <a:avLst/>
          </a:prstGeom>
          <a:noFill/>
        </p:spPr>
        <p:txBody>
          <a:bodyPr wrap="square" lIns="0" tIns="0" rIns="0" bIns="0" rtlCol="0">
            <a:spAutoFit/>
          </a:bodyPr>
          <a:lstStyle/>
          <a:p>
            <a:pPr lvl="0" algn="ctr"/>
            <a:r>
              <a:rPr lang="en-GB" sz="1600" dirty="0">
                <a:solidFill>
                  <a:schemeClr val="bg1"/>
                </a:solidFill>
                <a:latin typeface="BBC Reith Sans" panose="020B0603020204020204" pitchFamily="34" charset="0"/>
                <a:ea typeface="BBC Reith Sans" panose="020B0603020204020204" pitchFamily="34" charset="0"/>
                <a:cs typeface="BBC Reith Sans" panose="020B0603020204020204" pitchFamily="34" charset="0"/>
                <a:sym typeface="Roboto"/>
              </a:rPr>
              <a:t>We’ll read through some scenarios and you will need to imagine you are the person in the scenario. </a:t>
            </a:r>
          </a:p>
        </p:txBody>
      </p:sp>
      <p:sp>
        <p:nvSpPr>
          <p:cNvPr id="29" name="TextBox 28"/>
          <p:cNvSpPr txBox="1"/>
          <p:nvPr/>
        </p:nvSpPr>
        <p:spPr>
          <a:xfrm>
            <a:off x="5333708" y="4705199"/>
            <a:ext cx="2512206" cy="984885"/>
          </a:xfrm>
          <a:prstGeom prst="rect">
            <a:avLst/>
          </a:prstGeom>
          <a:noFill/>
        </p:spPr>
        <p:txBody>
          <a:bodyPr wrap="square" lIns="0" tIns="0" rIns="0" bIns="0" rtlCol="0">
            <a:spAutoFit/>
          </a:bodyPr>
          <a:lstStyle/>
          <a:p>
            <a:pPr lvl="0" algn="ctr"/>
            <a:r>
              <a:rPr lang="en-GB" sz="1600" dirty="0">
                <a:solidFill>
                  <a:schemeClr val="bg1"/>
                </a:solidFill>
                <a:latin typeface="BBC Reith Sans" panose="020B0603020204020204" pitchFamily="34" charset="0"/>
                <a:ea typeface="BBC Reith Sans" panose="020B0603020204020204" pitchFamily="34" charset="0"/>
                <a:cs typeface="BBC Reith Sans" panose="020B0603020204020204" pitchFamily="34" charset="0"/>
                <a:sym typeface="Roboto"/>
              </a:rPr>
              <a:t>If you’re chosen to be in the ‘hot seat’, we’ll ask you how you’re feeling and what you’re thinking.</a:t>
            </a:r>
          </a:p>
        </p:txBody>
      </p:sp>
      <p:sp>
        <p:nvSpPr>
          <p:cNvPr id="2" name="Rectangle 1"/>
          <p:cNvSpPr/>
          <p:nvPr/>
        </p:nvSpPr>
        <p:spPr>
          <a:xfrm>
            <a:off x="539750" y="1470978"/>
            <a:ext cx="8064500" cy="4837747"/>
          </a:xfrm>
          <a:prstGeom prst="rect">
            <a:avLst/>
          </a:prstGeom>
          <a:solidFill>
            <a:srgbClr val="FBFBFB"/>
          </a:solidFill>
          <a:ln w="19050">
            <a:solidFill>
              <a:srgbClr val="2E303D"/>
            </a:solidFill>
          </a:ln>
        </p:spPr>
        <p:style>
          <a:lnRef idx="2">
            <a:schemeClr val="accent1">
              <a:shade val="50000"/>
            </a:schemeClr>
          </a:lnRef>
          <a:fillRef idx="1">
            <a:schemeClr val="accent1"/>
          </a:fillRef>
          <a:effectRef idx="0">
            <a:schemeClr val="accent1"/>
          </a:effectRef>
          <a:fontRef idx="minor">
            <a:schemeClr val="lt1"/>
          </a:fontRef>
        </p:style>
        <p:txBody>
          <a:bodyPr lIns="216000" tIns="108000" rIns="2196000" bIns="108000" rtlCol="0" anchor="t" anchorCtr="0"/>
          <a:lstStyle/>
          <a:p>
            <a:r>
              <a:rPr lang="en-GB" sz="1600" dirty="0">
                <a:solidFill>
                  <a:schemeClr val="dk1"/>
                </a:solidFill>
                <a:latin typeface="BBC Reith Sans" panose="020B0603020204020204" pitchFamily="34" charset="-18"/>
                <a:ea typeface="BBC Reith Sans" panose="020B0603020204020204" pitchFamily="34" charset="-18"/>
                <a:cs typeface="BBC Reith Sans" panose="020B0603020204020204" pitchFamily="34" charset="-18"/>
              </a:rPr>
              <a:t>Zain walks to school the same way each day. Every day, they walk past the same group of children in the year above at school. They call out to Zain, using mean names and laugh at the way they walk.</a:t>
            </a:r>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855300" y="1602463"/>
            <a:ext cx="2341859" cy="4698748"/>
          </a:xfrm>
          <a:prstGeom prst="rect">
            <a:avLst/>
          </a:prstGeom>
        </p:spPr>
      </p:pic>
      <p:sp>
        <p:nvSpPr>
          <p:cNvPr id="10" name="Rectangle 9"/>
          <p:cNvSpPr/>
          <p:nvPr/>
        </p:nvSpPr>
        <p:spPr>
          <a:xfrm>
            <a:off x="1404836" y="5100316"/>
            <a:ext cx="2411024" cy="992509"/>
          </a:xfrm>
          <a:prstGeom prst="rect">
            <a:avLst/>
          </a:prstGeom>
          <a:solidFill>
            <a:srgbClr val="ED6C76"/>
          </a:solidFill>
          <a:ln w="19050">
            <a:solidFill>
              <a:srgbClr val="D81C33"/>
            </a:solid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algn="ctr"/>
            <a:r>
              <a:rPr lang="en-GB" sz="1600" dirty="0">
                <a:latin typeface="BBC Reith Sans" panose="020B0603020204020204" pitchFamily="34" charset="-18"/>
                <a:ea typeface="BBC Reith Sans" panose="020B0603020204020204" pitchFamily="34" charset="-18"/>
                <a:cs typeface="BBC Reith Sans" panose="020B0603020204020204" pitchFamily="34" charset="-18"/>
              </a:rPr>
              <a:t>How would this make someone feel?</a:t>
            </a:r>
          </a:p>
        </p:txBody>
      </p:sp>
      <p:sp>
        <p:nvSpPr>
          <p:cNvPr id="11" name="Rectangle 10"/>
          <p:cNvSpPr/>
          <p:nvPr/>
        </p:nvSpPr>
        <p:spPr>
          <a:xfrm>
            <a:off x="5357365" y="5105148"/>
            <a:ext cx="2411024" cy="992509"/>
          </a:xfrm>
          <a:prstGeom prst="rect">
            <a:avLst/>
          </a:prstGeom>
          <a:solidFill>
            <a:srgbClr val="0076B0"/>
          </a:solidFill>
          <a:ln w="19050">
            <a:solidFill>
              <a:srgbClr val="01407D"/>
            </a:solid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algn="ctr"/>
            <a:r>
              <a:rPr lang="en-GB" sz="1600" dirty="0">
                <a:latin typeface="BBC Reith Sans" panose="020B0603020204020204" pitchFamily="34" charset="-18"/>
                <a:ea typeface="BBC Reith Sans" panose="020B0603020204020204" pitchFamily="34" charset="-18"/>
                <a:cs typeface="BBC Reith Sans" panose="020B0603020204020204" pitchFamily="34" charset="-18"/>
              </a:rPr>
              <a:t>What impact might it have on what they do?</a:t>
            </a:r>
          </a:p>
        </p:txBody>
      </p:sp>
    </p:spTree>
    <p:extLst>
      <p:ext uri="{BB962C8B-B14F-4D97-AF65-F5344CB8AC3E}">
        <p14:creationId xmlns:p14="http://schemas.microsoft.com/office/powerpoint/2010/main" val="2255791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542925" y="2119891"/>
            <a:ext cx="8058149" cy="4185659"/>
          </a:xfrm>
          <a:prstGeom prst="snip1Rect">
            <a:avLst>
              <a:gd name="adj" fmla="val 0"/>
            </a:avLst>
          </a:prstGeom>
          <a:solidFill>
            <a:srgbClr val="FDFDFD">
              <a:alpha val="90000"/>
            </a:srgbClr>
          </a:solidFill>
          <a:ln w="19050">
            <a:solidFill>
              <a:srgbClr val="2E303D"/>
            </a:solidFill>
          </a:ln>
        </p:spPr>
        <p:txBody>
          <a:bodyPr wrap="square" lIns="108000" tIns="108000" rIns="108000" bIns="108000" rtlCol="0" anchor="t" anchorCtr="0">
            <a:noAutofit/>
          </a:bodyPr>
          <a:lstStyle/>
          <a:p>
            <a:pPr>
              <a:lnSpc>
                <a:spcPct val="150000"/>
              </a:lnSpc>
            </a:pPr>
            <a: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t>It can:</a:t>
            </a:r>
          </a:p>
          <a:p>
            <a:pPr marL="285750" indent="-285750">
              <a:lnSpc>
                <a:spcPct val="150000"/>
              </a:lnSpc>
              <a:buFont typeface="Arial" panose="020B0604020202020204" pitchFamily="34" charset="0"/>
              <a:buChar char="•"/>
            </a:pPr>
            <a: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t>make someone feel worthless;</a:t>
            </a:r>
          </a:p>
          <a:p>
            <a:pPr marL="285750" indent="-285750">
              <a:lnSpc>
                <a:spcPct val="150000"/>
              </a:lnSpc>
              <a:buFont typeface="Arial" panose="020B0604020202020204" pitchFamily="34" charset="0"/>
              <a:buChar char="•"/>
            </a:pPr>
            <a: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t>make someone feel frightened or lonely;</a:t>
            </a:r>
          </a:p>
          <a:p>
            <a:pPr marL="285750" indent="-285750">
              <a:lnSpc>
                <a:spcPct val="150000"/>
              </a:lnSpc>
              <a:buFont typeface="Arial" panose="020B0604020202020204" pitchFamily="34" charset="0"/>
              <a:buChar char="•"/>
            </a:pPr>
            <a: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t>make someone find it difficult to concentrate on learning;</a:t>
            </a:r>
          </a:p>
          <a:p>
            <a:pPr marL="285750" indent="-285750">
              <a:lnSpc>
                <a:spcPct val="150000"/>
              </a:lnSpc>
              <a:buFont typeface="Arial" panose="020B0604020202020204" pitchFamily="34" charset="0"/>
              <a:buChar char="•"/>
            </a:pPr>
            <a: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t>make someone feel angry or upset;</a:t>
            </a:r>
          </a:p>
          <a:p>
            <a:pPr marL="285750" indent="-285750">
              <a:lnSpc>
                <a:spcPct val="150000"/>
              </a:lnSpc>
              <a:buFont typeface="Arial" panose="020B0604020202020204" pitchFamily="34" charset="0"/>
              <a:buChar char="•"/>
            </a:pPr>
            <a: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t>make someone withdraw from people they are close to;</a:t>
            </a:r>
          </a:p>
          <a:p>
            <a:pPr marL="285750" indent="-285750">
              <a:lnSpc>
                <a:spcPct val="150000"/>
              </a:lnSpc>
              <a:buFont typeface="Arial" panose="020B0604020202020204" pitchFamily="34" charset="0"/>
              <a:buChar char="•"/>
            </a:pPr>
            <a: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t>make someone not want to come to school.</a:t>
            </a:r>
          </a:p>
        </p:txBody>
      </p:sp>
      <p:sp>
        <p:nvSpPr>
          <p:cNvPr id="5" name="Title 20"/>
          <p:cNvSpPr>
            <a:spLocks noGrp="1"/>
          </p:cNvSpPr>
          <p:nvPr>
            <p:ph type="title"/>
          </p:nvPr>
        </p:nvSpPr>
        <p:spPr>
          <a:xfrm>
            <a:off x="461962" y="476672"/>
            <a:ext cx="8220075" cy="994306"/>
          </a:xfrm>
          <a:ln>
            <a:noFill/>
          </a:ln>
        </p:spPr>
        <p:txBody>
          <a:bodyPr/>
          <a:lstStyle/>
          <a:p>
            <a:r>
              <a:rPr lang="en-GB" sz="3600" dirty="0">
                <a:ln w="12700">
                  <a:noFill/>
                </a:ln>
                <a:solidFill>
                  <a:srgbClr val="2E303D"/>
                </a:solidFill>
                <a:latin typeface="BBC Reith Sans" panose="020B0603020204020204" pitchFamily="34" charset="0"/>
                <a:ea typeface="BBC Reith Sans" panose="020B0603020204020204" pitchFamily="34" charset="0"/>
                <a:cs typeface="BBC Reith Sans" panose="020B0603020204020204" pitchFamily="34" charset="0"/>
              </a:rPr>
              <a:t>The Impact of Bullying</a:t>
            </a:r>
          </a:p>
        </p:txBody>
      </p:sp>
      <p:sp>
        <p:nvSpPr>
          <p:cNvPr id="12" name="TextBox 11"/>
          <p:cNvSpPr txBox="1"/>
          <p:nvPr/>
        </p:nvSpPr>
        <p:spPr>
          <a:xfrm>
            <a:off x="461962" y="1470978"/>
            <a:ext cx="4313238" cy="464331"/>
          </a:xfrm>
          <a:prstGeom prst="rect">
            <a:avLst/>
          </a:prstGeom>
          <a:solidFill>
            <a:srgbClr val="2E303D"/>
          </a:solidFill>
          <a:ln w="12700">
            <a:solidFill>
              <a:schemeClr val="bg1"/>
            </a:solidFill>
          </a:ln>
        </p:spPr>
        <p:txBody>
          <a:bodyPr wrap="square" lIns="288000" tIns="108000" rIns="108000" bIns="108000" rtlCol="0">
            <a:spAutoFit/>
          </a:bodyPr>
          <a:lstStyle/>
          <a:p>
            <a:r>
              <a:rPr lang="en-GB" sz="1600" b="1" dirty="0">
                <a:solidFill>
                  <a:schemeClr val="bg1"/>
                </a:solidFill>
                <a:latin typeface="BBC Reith Sans" panose="020B0603020204020204" pitchFamily="34" charset="0"/>
                <a:ea typeface="BBC Reith Sans" panose="020B0603020204020204" pitchFamily="34" charset="0"/>
                <a:cs typeface="BBC Reith Sans" panose="020B0603020204020204" pitchFamily="34" charset="0"/>
                <a:sym typeface="Roboto"/>
              </a:rPr>
              <a:t>Bullying can have many harmful effects. </a:t>
            </a:r>
          </a:p>
        </p:txBody>
      </p:sp>
      <p:sp>
        <p:nvSpPr>
          <p:cNvPr id="3" name="Rectangle 2"/>
          <p:cNvSpPr/>
          <p:nvPr/>
        </p:nvSpPr>
        <p:spPr>
          <a:xfrm>
            <a:off x="542925" y="5503333"/>
            <a:ext cx="8058149" cy="805392"/>
          </a:xfrm>
          <a:prstGeom prst="rect">
            <a:avLst/>
          </a:prstGeom>
          <a:solidFill>
            <a:srgbClr val="2E30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33954" y="2810933"/>
            <a:ext cx="3067120" cy="3494617"/>
          </a:xfrm>
          <a:prstGeom prst="rect">
            <a:avLst/>
          </a:prstGeom>
        </p:spPr>
      </p:pic>
    </p:spTree>
    <p:extLst>
      <p:ext uri="{BB962C8B-B14F-4D97-AF65-F5344CB8AC3E}">
        <p14:creationId xmlns:p14="http://schemas.microsoft.com/office/powerpoint/2010/main" val="1497216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22">
                                            <p:txEl>
                                              <p:pRg st="0" end="0"/>
                                            </p:txEl>
                                          </p:spTgt>
                                        </p:tgtEl>
                                        <p:attrNameLst>
                                          <p:attrName>style.visibility</p:attrName>
                                        </p:attrNameLst>
                                      </p:cBhvr>
                                      <p:to>
                                        <p:strVal val="visible"/>
                                      </p:to>
                                    </p:set>
                                    <p:animEffect transition="in" filter="fade">
                                      <p:cBhvr>
                                        <p:cTn id="28" dur="500"/>
                                        <p:tgtEl>
                                          <p:spTgt spid="22">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2">
                                            <p:txEl>
                                              <p:pRg st="1" end="1"/>
                                            </p:txEl>
                                          </p:spTgt>
                                        </p:tgtEl>
                                        <p:attrNameLst>
                                          <p:attrName>style.visibility</p:attrName>
                                        </p:attrNameLst>
                                      </p:cBhvr>
                                      <p:to>
                                        <p:strVal val="visible"/>
                                      </p:to>
                                    </p:set>
                                    <p:animEffect transition="in" filter="fade">
                                      <p:cBhvr>
                                        <p:cTn id="33" dur="500"/>
                                        <p:tgtEl>
                                          <p:spTgt spid="22">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2">
                                            <p:txEl>
                                              <p:pRg st="2" end="2"/>
                                            </p:txEl>
                                          </p:spTgt>
                                        </p:tgtEl>
                                        <p:attrNameLst>
                                          <p:attrName>style.visibility</p:attrName>
                                        </p:attrNameLst>
                                      </p:cBhvr>
                                      <p:to>
                                        <p:strVal val="visible"/>
                                      </p:to>
                                    </p:set>
                                    <p:animEffect transition="in" filter="fade">
                                      <p:cBhvr>
                                        <p:cTn id="38" dur="500"/>
                                        <p:tgtEl>
                                          <p:spTgt spid="22">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2">
                                            <p:txEl>
                                              <p:pRg st="3" end="3"/>
                                            </p:txEl>
                                          </p:spTgt>
                                        </p:tgtEl>
                                        <p:attrNameLst>
                                          <p:attrName>style.visibility</p:attrName>
                                        </p:attrNameLst>
                                      </p:cBhvr>
                                      <p:to>
                                        <p:strVal val="visible"/>
                                      </p:to>
                                    </p:set>
                                    <p:animEffect transition="in" filter="fade">
                                      <p:cBhvr>
                                        <p:cTn id="43" dur="500"/>
                                        <p:tgtEl>
                                          <p:spTgt spid="22">
                                            <p:txEl>
                                              <p:pRg st="3" end="3"/>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2">
                                            <p:txEl>
                                              <p:pRg st="4" end="4"/>
                                            </p:txEl>
                                          </p:spTgt>
                                        </p:tgtEl>
                                        <p:attrNameLst>
                                          <p:attrName>style.visibility</p:attrName>
                                        </p:attrNameLst>
                                      </p:cBhvr>
                                      <p:to>
                                        <p:strVal val="visible"/>
                                      </p:to>
                                    </p:set>
                                    <p:animEffect transition="in" filter="fade">
                                      <p:cBhvr>
                                        <p:cTn id="48" dur="500"/>
                                        <p:tgtEl>
                                          <p:spTgt spid="22">
                                            <p:txEl>
                                              <p:pRg st="4" end="4"/>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22">
                                            <p:txEl>
                                              <p:pRg st="5" end="5"/>
                                            </p:txEl>
                                          </p:spTgt>
                                        </p:tgtEl>
                                        <p:attrNameLst>
                                          <p:attrName>style.visibility</p:attrName>
                                        </p:attrNameLst>
                                      </p:cBhvr>
                                      <p:to>
                                        <p:strVal val="visible"/>
                                      </p:to>
                                    </p:set>
                                    <p:animEffect transition="in" filter="fade">
                                      <p:cBhvr>
                                        <p:cTn id="53" dur="500"/>
                                        <p:tgtEl>
                                          <p:spTgt spid="22">
                                            <p:txEl>
                                              <p:pRg st="5" end="5"/>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22">
                                            <p:txEl>
                                              <p:pRg st="6" end="6"/>
                                            </p:txEl>
                                          </p:spTgt>
                                        </p:tgtEl>
                                        <p:attrNameLst>
                                          <p:attrName>style.visibility</p:attrName>
                                        </p:attrNameLst>
                                      </p:cBhvr>
                                      <p:to>
                                        <p:strVal val="visible"/>
                                      </p:to>
                                    </p:set>
                                    <p:animEffect transition="in" filter="fade">
                                      <p:cBhvr>
                                        <p:cTn id="58" dur="500"/>
                                        <p:tgtEl>
                                          <p:spTgt spid="2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2" grpId="0" animBg="1"/>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0"/>
          <p:cNvSpPr>
            <a:spLocks noGrp="1"/>
          </p:cNvSpPr>
          <p:nvPr>
            <p:ph type="title"/>
          </p:nvPr>
        </p:nvSpPr>
        <p:spPr>
          <a:xfrm>
            <a:off x="461962" y="476672"/>
            <a:ext cx="8220075" cy="994306"/>
          </a:xfrm>
          <a:ln>
            <a:noFill/>
          </a:ln>
        </p:spPr>
        <p:txBody>
          <a:bodyPr/>
          <a:lstStyle/>
          <a:p>
            <a:r>
              <a:rPr lang="en-GB" sz="3600" dirty="0">
                <a:ln w="12700">
                  <a:noFill/>
                </a:ln>
                <a:solidFill>
                  <a:srgbClr val="2E303D"/>
                </a:solidFill>
                <a:latin typeface="BBC Reith Sans" panose="020B0603020204020204" pitchFamily="34" charset="0"/>
                <a:ea typeface="BBC Reith Sans" panose="020B0603020204020204" pitchFamily="34" charset="0"/>
                <a:cs typeface="BBC Reith Sans" panose="020B0603020204020204" pitchFamily="34" charset="0"/>
              </a:rPr>
              <a:t>How Should We Respond?</a:t>
            </a:r>
          </a:p>
        </p:txBody>
      </p:sp>
      <p:sp>
        <p:nvSpPr>
          <p:cNvPr id="20" name="TextBox 19"/>
          <p:cNvSpPr txBox="1"/>
          <p:nvPr/>
        </p:nvSpPr>
        <p:spPr>
          <a:xfrm>
            <a:off x="755650" y="1470978"/>
            <a:ext cx="7632700" cy="492443"/>
          </a:xfrm>
          <a:prstGeom prst="rect">
            <a:avLst/>
          </a:prstGeom>
          <a:noFill/>
        </p:spPr>
        <p:txBody>
          <a:bodyPr wrap="square" lIns="0" tIns="0" rIns="0" bIns="0" rtlCol="0">
            <a:spAutoFit/>
          </a:bodyPr>
          <a:lstStyle/>
          <a:p>
            <a:r>
              <a:rPr lang="en-GB" sz="1600" dirty="0">
                <a:latin typeface="BBC Reith Sans" panose="020B0603020204020204" pitchFamily="34" charset="0"/>
                <a:ea typeface="BBC Reith Sans" panose="020B0603020204020204" pitchFamily="34" charset="0"/>
                <a:cs typeface="BBC Reith Sans" panose="020B0603020204020204" pitchFamily="34" charset="0"/>
                <a:sym typeface="Roboto"/>
              </a:rPr>
              <a:t>Bullying is unacceptable behaviour. Nobody should have to live with bullying and there are things we can all do to help prevent it. </a:t>
            </a:r>
          </a:p>
        </p:txBody>
      </p:sp>
      <p:pic>
        <p:nvPicPr>
          <p:cNvPr id="7" name="Picture 6"/>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55650" y="4116221"/>
            <a:ext cx="2546350" cy="2111012"/>
          </a:xfrm>
          <a:prstGeom prst="rect">
            <a:avLst/>
          </a:prstGeom>
          <a:ln w="19050">
            <a:solidFill>
              <a:srgbClr val="00A8E7"/>
            </a:solidFill>
          </a:ln>
        </p:spPr>
      </p:pic>
      <p:pic>
        <p:nvPicPr>
          <p:cNvPr id="3" name="Picture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55650" y="2117184"/>
            <a:ext cx="2528371" cy="1836750"/>
          </a:xfrm>
          <a:prstGeom prst="rect">
            <a:avLst/>
          </a:prstGeom>
          <a:ln w="19050">
            <a:solidFill>
              <a:srgbClr val="01407D"/>
            </a:solidFill>
          </a:ln>
        </p:spPr>
      </p:pic>
      <p:pic>
        <p:nvPicPr>
          <p:cNvPr id="6" name="Picture 5"/>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859977" y="2117182"/>
            <a:ext cx="2534723" cy="1869649"/>
          </a:xfrm>
          <a:prstGeom prst="rect">
            <a:avLst/>
          </a:prstGeom>
          <a:ln w="19050">
            <a:solidFill>
              <a:srgbClr val="2E303D"/>
            </a:solidFill>
          </a:ln>
        </p:spPr>
      </p:pic>
      <p:pic>
        <p:nvPicPr>
          <p:cNvPr id="8" name="Picture 7"/>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842000" y="4116221"/>
            <a:ext cx="2540000" cy="2107837"/>
          </a:xfrm>
          <a:prstGeom prst="rect">
            <a:avLst/>
          </a:prstGeom>
          <a:ln w="28575">
            <a:solidFill>
              <a:srgbClr val="00649C"/>
            </a:solidFill>
          </a:ln>
        </p:spPr>
      </p:pic>
      <p:pic>
        <p:nvPicPr>
          <p:cNvPr id="4" name="Picture 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436422" y="2401721"/>
            <a:ext cx="2271156" cy="3429000"/>
          </a:xfrm>
          <a:prstGeom prst="rect">
            <a:avLst/>
          </a:prstGeom>
          <a:ln w="19050">
            <a:solidFill>
              <a:srgbClr val="ED6C76"/>
            </a:solidFill>
          </a:ln>
        </p:spPr>
      </p:pic>
      <p:sp>
        <p:nvSpPr>
          <p:cNvPr id="39" name="Rectangle 38"/>
          <p:cNvSpPr/>
          <p:nvPr/>
        </p:nvSpPr>
        <p:spPr>
          <a:xfrm>
            <a:off x="757898" y="4112516"/>
            <a:ext cx="2546347" cy="2111542"/>
          </a:xfrm>
          <a:prstGeom prst="rect">
            <a:avLst/>
          </a:prstGeom>
          <a:solidFill>
            <a:srgbClr val="FAFAFA">
              <a:alpha val="9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BBC Reith Sans" panose="020B0603020204020204" pitchFamily="34" charset="-18"/>
                <a:ea typeface="BBC Reith Sans" panose="020B0603020204020204" pitchFamily="34" charset="-18"/>
                <a:cs typeface="BBC Reith Sans" panose="020B0603020204020204" pitchFamily="34" charset="-18"/>
              </a:rPr>
              <a:t>Remember, we are all equally important - nobody is more important than </a:t>
            </a:r>
            <a:br>
              <a:rPr lang="en-GB" sz="1600" dirty="0">
                <a:solidFill>
                  <a:schemeClr val="tx1"/>
                </a:solidFill>
                <a:latin typeface="BBC Reith Sans" panose="020B0603020204020204" pitchFamily="34" charset="-18"/>
                <a:ea typeface="BBC Reith Sans" panose="020B0603020204020204" pitchFamily="34" charset="-18"/>
                <a:cs typeface="BBC Reith Sans" panose="020B0603020204020204" pitchFamily="34" charset="-18"/>
              </a:rPr>
            </a:br>
            <a:r>
              <a:rPr lang="en-GB" sz="1600" dirty="0">
                <a:solidFill>
                  <a:schemeClr val="tx1"/>
                </a:solidFill>
                <a:latin typeface="BBC Reith Sans" panose="020B0603020204020204" pitchFamily="34" charset="-18"/>
                <a:ea typeface="BBC Reith Sans" panose="020B0603020204020204" pitchFamily="34" charset="-18"/>
                <a:cs typeface="BBC Reith Sans" panose="020B0603020204020204" pitchFamily="34" charset="-18"/>
              </a:rPr>
              <a:t>anyone else; </a:t>
            </a:r>
            <a:endParaRPr lang="en-GB" dirty="0">
              <a:solidFill>
                <a:schemeClr val="tx1"/>
              </a:solidFill>
              <a:latin typeface="BBC Reith Sans" panose="020B0603020204020204" pitchFamily="34" charset="-18"/>
              <a:ea typeface="BBC Reith Sans" panose="020B0603020204020204" pitchFamily="34" charset="-18"/>
              <a:cs typeface="BBC Reith Sans" panose="020B0603020204020204" pitchFamily="34" charset="-18"/>
            </a:endParaRPr>
          </a:p>
        </p:txBody>
      </p:sp>
      <p:sp>
        <p:nvSpPr>
          <p:cNvPr id="31" name="Rectangle 30"/>
          <p:cNvSpPr/>
          <p:nvPr/>
        </p:nvSpPr>
        <p:spPr>
          <a:xfrm>
            <a:off x="751679" y="2117184"/>
            <a:ext cx="2528370" cy="1836750"/>
          </a:xfrm>
          <a:prstGeom prst="rect">
            <a:avLst/>
          </a:prstGeom>
          <a:solidFill>
            <a:srgbClr val="FAFAFA">
              <a:alpha val="9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BBC Reith Sans" panose="020B0603020204020204" pitchFamily="34" charset="-18"/>
                <a:ea typeface="BBC Reith Sans" panose="020B0603020204020204" pitchFamily="34" charset="-18"/>
                <a:cs typeface="BBC Reith Sans" panose="020B0603020204020204" pitchFamily="34" charset="-18"/>
              </a:rPr>
              <a:t>Use kind words and actions to everyone around us; </a:t>
            </a:r>
            <a:endParaRPr lang="en-GB" dirty="0">
              <a:solidFill>
                <a:schemeClr val="tx1"/>
              </a:solidFill>
              <a:latin typeface="BBC Reith Sans" panose="020B0603020204020204" pitchFamily="34" charset="-18"/>
              <a:ea typeface="BBC Reith Sans" panose="020B0603020204020204" pitchFamily="34" charset="-18"/>
              <a:cs typeface="BBC Reith Sans" panose="020B0603020204020204" pitchFamily="34" charset="-18"/>
            </a:endParaRPr>
          </a:p>
        </p:txBody>
      </p:sp>
      <p:sp>
        <p:nvSpPr>
          <p:cNvPr id="36" name="Rectangle 35"/>
          <p:cNvSpPr/>
          <p:nvPr/>
        </p:nvSpPr>
        <p:spPr>
          <a:xfrm>
            <a:off x="3432446" y="2403447"/>
            <a:ext cx="2271159" cy="3427274"/>
          </a:xfrm>
          <a:prstGeom prst="rect">
            <a:avLst/>
          </a:prstGeom>
          <a:solidFill>
            <a:srgbClr val="FAFAFA">
              <a:alpha val="9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dk1"/>
                </a:solidFill>
                <a:latin typeface="BBC Reith Sans" panose="020B0603020204020204" pitchFamily="34" charset="-18"/>
                <a:ea typeface="BBC Reith Sans" panose="020B0603020204020204" pitchFamily="34" charset="-18"/>
                <a:cs typeface="BBC Reith Sans" panose="020B0603020204020204" pitchFamily="34" charset="-18"/>
              </a:rPr>
              <a:t>Include everyone in games and conversations;</a:t>
            </a:r>
            <a:endParaRPr lang="en-GB" dirty="0">
              <a:solidFill>
                <a:schemeClr val="tx1"/>
              </a:solidFill>
              <a:latin typeface="BBC Reith Sans" panose="020B0603020204020204" pitchFamily="34" charset="-18"/>
              <a:ea typeface="BBC Reith Sans" panose="020B0603020204020204" pitchFamily="34" charset="-18"/>
              <a:cs typeface="BBC Reith Sans" panose="020B0603020204020204" pitchFamily="34" charset="-18"/>
            </a:endParaRPr>
          </a:p>
        </p:txBody>
      </p:sp>
      <p:sp>
        <p:nvSpPr>
          <p:cNvPr id="38" name="Rectangle 37"/>
          <p:cNvSpPr/>
          <p:nvPr/>
        </p:nvSpPr>
        <p:spPr>
          <a:xfrm>
            <a:off x="5842665" y="4118498"/>
            <a:ext cx="2540003" cy="2105560"/>
          </a:xfrm>
          <a:prstGeom prst="rect">
            <a:avLst/>
          </a:prstGeom>
          <a:solidFill>
            <a:srgbClr val="FAFAFA">
              <a:alpha val="9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BBC Reith Sans" panose="020B0603020204020204" pitchFamily="34" charset="-18"/>
                <a:ea typeface="BBC Reith Sans" panose="020B0603020204020204" pitchFamily="34" charset="-18"/>
                <a:cs typeface="BBC Reith Sans" panose="020B0603020204020204" pitchFamily="34" charset="-18"/>
              </a:rPr>
              <a:t>Empathise with others and consider how </a:t>
            </a:r>
            <a:br>
              <a:rPr lang="en-GB" sz="1600" dirty="0">
                <a:solidFill>
                  <a:schemeClr val="tx1"/>
                </a:solidFill>
                <a:latin typeface="BBC Reith Sans" panose="020B0603020204020204" pitchFamily="34" charset="-18"/>
                <a:ea typeface="BBC Reith Sans" panose="020B0603020204020204" pitchFamily="34" charset="-18"/>
                <a:cs typeface="BBC Reith Sans" panose="020B0603020204020204" pitchFamily="34" charset="-18"/>
              </a:rPr>
            </a:br>
            <a:r>
              <a:rPr lang="en-GB" sz="1600" dirty="0">
                <a:solidFill>
                  <a:schemeClr val="tx1"/>
                </a:solidFill>
                <a:latin typeface="BBC Reith Sans" panose="020B0603020204020204" pitchFamily="34" charset="-18"/>
                <a:ea typeface="BBC Reith Sans" panose="020B0603020204020204" pitchFamily="34" charset="-18"/>
                <a:cs typeface="BBC Reith Sans" panose="020B0603020204020204" pitchFamily="34" charset="-18"/>
              </a:rPr>
              <a:t>they feel.</a:t>
            </a:r>
            <a:endParaRPr lang="en-GB" dirty="0">
              <a:solidFill>
                <a:schemeClr val="tx1"/>
              </a:solidFill>
              <a:latin typeface="BBC Reith Sans" panose="020B0603020204020204" pitchFamily="34" charset="-18"/>
              <a:ea typeface="BBC Reith Sans" panose="020B0603020204020204" pitchFamily="34" charset="-18"/>
              <a:cs typeface="BBC Reith Sans" panose="020B0603020204020204" pitchFamily="34" charset="-18"/>
            </a:endParaRPr>
          </a:p>
        </p:txBody>
      </p:sp>
      <p:sp>
        <p:nvSpPr>
          <p:cNvPr id="37" name="Rectangle 36"/>
          <p:cNvSpPr/>
          <p:nvPr/>
        </p:nvSpPr>
        <p:spPr>
          <a:xfrm>
            <a:off x="5866325" y="2120680"/>
            <a:ext cx="2528375" cy="1866151"/>
          </a:xfrm>
          <a:prstGeom prst="rect">
            <a:avLst/>
          </a:prstGeom>
          <a:solidFill>
            <a:srgbClr val="FAFAFA">
              <a:alpha val="9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BBC Reith Sans" panose="020B0603020204020204" pitchFamily="34" charset="-18"/>
                <a:ea typeface="BBC Reith Sans" panose="020B0603020204020204" pitchFamily="34" charset="-18"/>
                <a:cs typeface="BBC Reith Sans" panose="020B0603020204020204" pitchFamily="34" charset="-18"/>
              </a:rPr>
              <a:t>Think before we speak or before we post comments online; </a:t>
            </a:r>
            <a:endParaRPr lang="en-GB" dirty="0">
              <a:solidFill>
                <a:schemeClr val="tx1"/>
              </a:solidFill>
              <a:latin typeface="BBC Reith Sans" panose="020B0603020204020204" pitchFamily="34" charset="-18"/>
              <a:ea typeface="BBC Reith Sans" panose="020B0603020204020204" pitchFamily="34" charset="-18"/>
              <a:cs typeface="BBC Reith Sans" panose="020B0603020204020204" pitchFamily="34" charset="-18"/>
            </a:endParaRPr>
          </a:p>
        </p:txBody>
      </p:sp>
    </p:spTree>
    <p:extLst>
      <p:ext uri="{BB962C8B-B14F-4D97-AF65-F5344CB8AC3E}">
        <p14:creationId xmlns:p14="http://schemas.microsoft.com/office/powerpoint/2010/main" val="554980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1"/>
                                        </p:tgtEl>
                                      </p:cBhvr>
                                    </p:animEffect>
                                    <p:set>
                                      <p:cBhvr>
                                        <p:cTn id="17" dur="1" fill="hold">
                                          <p:stCondLst>
                                            <p:cond delay="499"/>
                                          </p:stCondLst>
                                        </p:cTn>
                                        <p:tgtEl>
                                          <p:spTgt spid="31"/>
                                        </p:tgtEl>
                                        <p:attrNameLst>
                                          <p:attrName>style.visibility</p:attrName>
                                        </p:attrNameLst>
                                      </p:cBhvr>
                                      <p:to>
                                        <p:strVal val="hidden"/>
                                      </p:to>
                                    </p:se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500"/>
                                        <p:tgtEl>
                                          <p:spTgt spid="3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39"/>
                                        </p:tgtEl>
                                      </p:cBhvr>
                                    </p:animEffect>
                                    <p:set>
                                      <p:cBhvr>
                                        <p:cTn id="26" dur="1" fill="hold">
                                          <p:stCondLst>
                                            <p:cond delay="499"/>
                                          </p:stCondLst>
                                        </p:cTn>
                                        <p:tgtEl>
                                          <p:spTgt spid="39"/>
                                        </p:tgtEl>
                                        <p:attrNameLst>
                                          <p:attrName>style.visibility</p:attrName>
                                        </p:attrNameLst>
                                      </p:cBhvr>
                                      <p:to>
                                        <p:strVal val="hidden"/>
                                      </p:to>
                                    </p:se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500"/>
                                        <p:tgtEl>
                                          <p:spTgt spid="3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36"/>
                                        </p:tgtEl>
                                      </p:cBhvr>
                                    </p:animEffect>
                                    <p:set>
                                      <p:cBhvr>
                                        <p:cTn id="35" dur="1" fill="hold">
                                          <p:stCondLst>
                                            <p:cond delay="499"/>
                                          </p:stCondLst>
                                        </p:cTn>
                                        <p:tgtEl>
                                          <p:spTgt spid="36"/>
                                        </p:tgtEl>
                                        <p:attrNameLst>
                                          <p:attrName>style.visibility</p:attrName>
                                        </p:attrNameLst>
                                      </p:cBhvr>
                                      <p:to>
                                        <p:strVal val="hidden"/>
                                      </p:to>
                                    </p:set>
                                  </p:childTnLst>
                                </p:cTn>
                              </p:par>
                            </p:childTnLst>
                          </p:cTn>
                        </p:par>
                        <p:par>
                          <p:cTn id="36" fill="hold">
                            <p:stCondLst>
                              <p:cond delay="500"/>
                            </p:stCondLst>
                            <p:childTnLst>
                              <p:par>
                                <p:cTn id="37" presetID="10" presetClass="entr" presetSubtype="0"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grpId="1" nodeType="clickEffect">
                                  <p:stCondLst>
                                    <p:cond delay="0"/>
                                  </p:stCondLst>
                                  <p:childTnLst>
                                    <p:animEffect transition="out" filter="fade">
                                      <p:cBhvr>
                                        <p:cTn id="43" dur="500"/>
                                        <p:tgtEl>
                                          <p:spTgt spid="37"/>
                                        </p:tgtEl>
                                      </p:cBhvr>
                                    </p:animEffect>
                                    <p:set>
                                      <p:cBhvr>
                                        <p:cTn id="44" dur="1" fill="hold">
                                          <p:stCondLst>
                                            <p:cond delay="499"/>
                                          </p:stCondLst>
                                        </p:cTn>
                                        <p:tgtEl>
                                          <p:spTgt spid="37"/>
                                        </p:tgtEl>
                                        <p:attrNameLst>
                                          <p:attrName>style.visibility</p:attrName>
                                        </p:attrNameLst>
                                      </p:cBhvr>
                                      <p:to>
                                        <p:strVal val="hidden"/>
                                      </p:to>
                                    </p:set>
                                  </p:childTnLst>
                                </p:cTn>
                              </p:par>
                            </p:childTnLst>
                          </p:cTn>
                        </p:par>
                        <p:par>
                          <p:cTn id="45" fill="hold">
                            <p:stCondLst>
                              <p:cond delay="500"/>
                            </p:stCondLst>
                            <p:childTnLst>
                              <p:par>
                                <p:cTn id="46" presetID="10" presetClass="entr" presetSubtype="0" fill="hold" grpId="0" nodeType="after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500"/>
                                        <p:tgtEl>
                                          <p:spTgt spid="38"/>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grpId="1" nodeType="clickEffect">
                                  <p:stCondLst>
                                    <p:cond delay="0"/>
                                  </p:stCondLst>
                                  <p:childTnLst>
                                    <p:animEffect transition="out" filter="fade">
                                      <p:cBhvr>
                                        <p:cTn id="52" dur="500"/>
                                        <p:tgtEl>
                                          <p:spTgt spid="38"/>
                                        </p:tgtEl>
                                      </p:cBhvr>
                                    </p:animEffect>
                                    <p:set>
                                      <p:cBhvr>
                                        <p:cTn id="53" dur="1" fill="hold">
                                          <p:stCondLst>
                                            <p:cond delay="499"/>
                                          </p:stCondLst>
                                        </p:cTn>
                                        <p:tgtEl>
                                          <p:spTgt spid="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9" grpId="0" animBg="1"/>
      <p:bldP spid="39" grpId="1" animBg="1"/>
      <p:bldP spid="31" grpId="0" animBg="1"/>
      <p:bldP spid="31" grpId="1" animBg="1"/>
      <p:bldP spid="36" grpId="0" animBg="1"/>
      <p:bldP spid="36" grpId="1" animBg="1"/>
      <p:bldP spid="38" grpId="0" animBg="1"/>
      <p:bldP spid="38" grpId="1" animBg="1"/>
      <p:bldP spid="37" grpId="0" animBg="1"/>
      <p:bldP spid="37"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Arc 22"/>
          <p:cNvSpPr/>
          <p:nvPr/>
        </p:nvSpPr>
        <p:spPr>
          <a:xfrm>
            <a:off x="2175933" y="4131733"/>
            <a:ext cx="5924459" cy="2026775"/>
          </a:xfrm>
          <a:prstGeom prst="arc">
            <a:avLst>
              <a:gd name="adj1" fmla="val 11554418"/>
              <a:gd name="adj2" fmla="val 9910036"/>
            </a:avLst>
          </a:prstGeom>
          <a:ln w="19050">
            <a:solidFill>
              <a:srgbClr val="01407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 name="Title 20"/>
          <p:cNvSpPr>
            <a:spLocks noGrp="1"/>
          </p:cNvSpPr>
          <p:nvPr>
            <p:ph type="title"/>
          </p:nvPr>
        </p:nvSpPr>
        <p:spPr>
          <a:xfrm>
            <a:off x="461962" y="476672"/>
            <a:ext cx="8220075" cy="994306"/>
          </a:xfrm>
          <a:ln>
            <a:noFill/>
          </a:ln>
        </p:spPr>
        <p:txBody>
          <a:bodyPr/>
          <a:lstStyle/>
          <a:p>
            <a:r>
              <a:rPr lang="en-GB" sz="3600" dirty="0">
                <a:ln w="12700">
                  <a:noFill/>
                </a:ln>
                <a:solidFill>
                  <a:srgbClr val="2E303D"/>
                </a:solidFill>
                <a:latin typeface="BBC Reith Sans" panose="020B0603020204020204" pitchFamily="34" charset="0"/>
                <a:ea typeface="BBC Reith Sans" panose="020B0603020204020204" pitchFamily="34" charset="0"/>
                <a:cs typeface="BBC Reith Sans" panose="020B0603020204020204" pitchFamily="34" charset="0"/>
              </a:rPr>
              <a:t>How Should We Respond?</a:t>
            </a:r>
          </a:p>
        </p:txBody>
      </p:sp>
      <p:sp>
        <p:nvSpPr>
          <p:cNvPr id="15" name="Rectangle 14"/>
          <p:cNvSpPr/>
          <p:nvPr/>
        </p:nvSpPr>
        <p:spPr>
          <a:xfrm>
            <a:off x="755651" y="1360682"/>
            <a:ext cx="7486632" cy="1323439"/>
          </a:xfrm>
          <a:prstGeom prst="rect">
            <a:avLst/>
          </a:prstGeom>
        </p:spPr>
        <p:txBody>
          <a:bodyPr wrap="square">
            <a:spAutoFit/>
          </a:bodyPr>
          <a:lstStyle/>
          <a:p>
            <a:r>
              <a:rPr lang="en-GB" sz="1600" dirty="0">
                <a:solidFill>
                  <a:schemeClr val="dk1"/>
                </a:solidFill>
                <a:latin typeface="BBC Reith Sans" panose="020B0603020204020204" pitchFamily="34" charset="-18"/>
                <a:ea typeface="BBC Reith Sans" panose="020B0603020204020204" pitchFamily="34" charset="-18"/>
                <a:cs typeface="BBC Reith Sans" panose="020B0603020204020204" pitchFamily="34" charset="-18"/>
              </a:rPr>
              <a:t>Using kind words and actions can have an impact on the emotional wellbeing of people around us as well as on ourselves. If someone is upset or worried, showing kindness and respect can help make it clear that there are people to talk to who can support their emotional wellbeing. Supporting others can also support our own emotional wellbeing.</a:t>
            </a:r>
          </a:p>
        </p:txBody>
      </p:sp>
      <p:pic>
        <p:nvPicPr>
          <p:cNvPr id="12" name="Picture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80210" y="4319885"/>
            <a:ext cx="1748699" cy="1988840"/>
          </a:xfrm>
          <a:prstGeom prst="rect">
            <a:avLst/>
          </a:prstGeom>
        </p:spPr>
      </p:pic>
      <p:pic>
        <p:nvPicPr>
          <p:cNvPr id="18" name="Picture 1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110837" y="2668938"/>
            <a:ext cx="1499763" cy="1710978"/>
          </a:xfrm>
          <a:prstGeom prst="rect">
            <a:avLst/>
          </a:prstGeom>
        </p:spPr>
      </p:pic>
      <p:sp>
        <p:nvSpPr>
          <p:cNvPr id="31" name="Arc 30"/>
          <p:cNvSpPr/>
          <p:nvPr/>
        </p:nvSpPr>
        <p:spPr>
          <a:xfrm>
            <a:off x="4284134" y="3056466"/>
            <a:ext cx="3968658" cy="2820805"/>
          </a:xfrm>
          <a:prstGeom prst="arc">
            <a:avLst>
              <a:gd name="adj1" fmla="val 21356671"/>
              <a:gd name="adj2" fmla="val 19055670"/>
            </a:avLst>
          </a:prstGeom>
          <a:ln w="19050">
            <a:solidFill>
              <a:srgbClr val="ED6C7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pic>
        <p:nvPicPr>
          <p:cNvPr id="9" name="Picture 8"/>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663445" y="2823568"/>
            <a:ext cx="641285" cy="1325099"/>
          </a:xfrm>
          <a:prstGeom prst="rect">
            <a:avLst/>
          </a:prstGeom>
        </p:spPr>
      </p:pic>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99437" y="4592855"/>
            <a:ext cx="1531594" cy="1745068"/>
          </a:xfrm>
          <a:prstGeom prst="rect">
            <a:avLst/>
          </a:prstGeom>
        </p:spPr>
      </p:pic>
      <p:pic>
        <p:nvPicPr>
          <p:cNvPr id="6" name="Picture 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64853" y="4707413"/>
            <a:ext cx="1818217" cy="1472374"/>
          </a:xfrm>
          <a:prstGeom prst="rect">
            <a:avLst/>
          </a:prstGeom>
        </p:spPr>
      </p:pic>
      <p:pic>
        <p:nvPicPr>
          <p:cNvPr id="4" name="Picture 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753144" y="2501649"/>
            <a:ext cx="1357693" cy="1191753"/>
          </a:xfrm>
          <a:prstGeom prst="rect">
            <a:avLst/>
          </a:prstGeom>
        </p:spPr>
      </p:pic>
      <p:sp>
        <p:nvSpPr>
          <p:cNvPr id="19" name="TextBox 18"/>
          <p:cNvSpPr txBox="1"/>
          <p:nvPr/>
        </p:nvSpPr>
        <p:spPr>
          <a:xfrm>
            <a:off x="449167" y="2808546"/>
            <a:ext cx="4110038" cy="1202994"/>
          </a:xfrm>
          <a:prstGeom prst="rect">
            <a:avLst/>
          </a:prstGeom>
          <a:solidFill>
            <a:srgbClr val="2E303D"/>
          </a:solidFill>
          <a:ln w="12700">
            <a:solidFill>
              <a:schemeClr val="bg1"/>
            </a:solidFill>
          </a:ln>
        </p:spPr>
        <p:txBody>
          <a:bodyPr wrap="square" lIns="288000" tIns="108000" rIns="108000" bIns="108000" rtlCol="0">
            <a:spAutoFit/>
          </a:bodyPr>
          <a:lstStyle/>
          <a:p>
            <a:r>
              <a:rPr lang="en-GB" sz="1600" dirty="0">
                <a:solidFill>
                  <a:schemeClr val="bg1"/>
                </a:solidFill>
                <a:latin typeface="BBC Reith Sans" panose="020B0603020204020204" pitchFamily="34" charset="0"/>
                <a:ea typeface="BBC Reith Sans" panose="020B0603020204020204" pitchFamily="34" charset="0"/>
                <a:cs typeface="BBC Reith Sans" panose="020B0603020204020204" pitchFamily="34" charset="0"/>
                <a:sym typeface="Roboto"/>
              </a:rPr>
              <a:t>As the following pictures appear, talk to your partner about kind words or actions that you could use to help in each situation.</a:t>
            </a:r>
          </a:p>
        </p:txBody>
      </p:sp>
      <p:pic>
        <p:nvPicPr>
          <p:cNvPr id="10" name="Picture 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966471" y="3696638"/>
            <a:ext cx="1018128" cy="1366555"/>
          </a:xfrm>
          <a:prstGeom prst="rect">
            <a:avLst/>
          </a:prstGeom>
        </p:spPr>
      </p:pic>
    </p:spTree>
    <p:extLst>
      <p:ext uri="{BB962C8B-B14F-4D97-AF65-F5344CB8AC3E}">
        <p14:creationId xmlns:p14="http://schemas.microsoft.com/office/powerpoint/2010/main" val="1725090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1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par>
                          <p:cTn id="48" fill="hold">
                            <p:stCondLst>
                              <p:cond delay="500"/>
                            </p:stCondLst>
                            <p:childTnLst>
                              <p:par>
                                <p:cTn id="49" presetID="21" presetClass="entr" presetSubtype="2"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heel(2)">
                                      <p:cBhvr>
                                        <p:cTn id="51" dur="2000"/>
                                        <p:tgtEl>
                                          <p:spTgt spid="23"/>
                                        </p:tgtEl>
                                      </p:cBhvr>
                                    </p:animEffect>
                                  </p:childTnLst>
                                </p:cTn>
                              </p:par>
                              <p:par>
                                <p:cTn id="52" presetID="21" presetClass="entr" presetSubtype="8"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heel(8)">
                                      <p:cBhvr>
                                        <p:cTn id="54" dur="2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5" grpId="0"/>
      <p:bldP spid="31" grpId="0" animBg="1"/>
      <p:bldP spid="1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rc 7"/>
          <p:cNvSpPr/>
          <p:nvPr/>
        </p:nvSpPr>
        <p:spPr>
          <a:xfrm>
            <a:off x="899591" y="1739522"/>
            <a:ext cx="7320955" cy="4281032"/>
          </a:xfrm>
          <a:prstGeom prst="arc">
            <a:avLst>
              <a:gd name="adj1" fmla="val 10754960"/>
              <a:gd name="adj2" fmla="val 9856769"/>
            </a:avLst>
          </a:prstGeom>
          <a:ln w="19050">
            <a:solidFill>
              <a:srgbClr val="01407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9" name="Arc 8"/>
          <p:cNvSpPr/>
          <p:nvPr/>
        </p:nvSpPr>
        <p:spPr>
          <a:xfrm>
            <a:off x="1123999" y="1470978"/>
            <a:ext cx="7247745" cy="4621847"/>
          </a:xfrm>
          <a:prstGeom prst="arc">
            <a:avLst>
              <a:gd name="adj1" fmla="val 1242538"/>
              <a:gd name="adj2" fmla="val 1156667"/>
            </a:avLst>
          </a:prstGeom>
          <a:ln w="19050">
            <a:solidFill>
              <a:srgbClr val="ED6C7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 name="Title 20"/>
          <p:cNvSpPr>
            <a:spLocks noGrp="1"/>
          </p:cNvSpPr>
          <p:nvPr>
            <p:ph type="title"/>
          </p:nvPr>
        </p:nvSpPr>
        <p:spPr>
          <a:xfrm>
            <a:off x="461962" y="476672"/>
            <a:ext cx="8220075" cy="994306"/>
          </a:xfrm>
          <a:ln>
            <a:noFill/>
          </a:ln>
        </p:spPr>
        <p:txBody>
          <a:bodyPr/>
          <a:lstStyle/>
          <a:p>
            <a:r>
              <a:rPr lang="en-GB" sz="3600" dirty="0">
                <a:ln w="12700">
                  <a:noFill/>
                </a:ln>
                <a:solidFill>
                  <a:srgbClr val="2E303D"/>
                </a:solidFill>
                <a:latin typeface="BBC Reith Sans" panose="020B0603020204020204" pitchFamily="34" charset="0"/>
                <a:ea typeface="BBC Reith Sans" panose="020B0603020204020204" pitchFamily="34" charset="0"/>
                <a:cs typeface="BBC Reith Sans" panose="020B0603020204020204" pitchFamily="34" charset="0"/>
              </a:rPr>
              <a:t>Showing Kindness and Respect</a:t>
            </a:r>
          </a:p>
        </p:txBody>
      </p:sp>
      <p:grpSp>
        <p:nvGrpSpPr>
          <p:cNvPr id="3" name="Group 2"/>
          <p:cNvGrpSpPr/>
          <p:nvPr/>
        </p:nvGrpSpPr>
        <p:grpSpPr>
          <a:xfrm>
            <a:off x="539750" y="1739522"/>
            <a:ext cx="3524250" cy="415081"/>
            <a:chOff x="539750" y="1739522"/>
            <a:chExt cx="3524250" cy="415081"/>
          </a:xfrm>
        </p:grpSpPr>
        <p:sp>
          <p:nvSpPr>
            <p:cNvPr id="19" name="Rectangle 18"/>
            <p:cNvSpPr/>
            <p:nvPr/>
          </p:nvSpPr>
          <p:spPr>
            <a:xfrm>
              <a:off x="539750" y="1739522"/>
              <a:ext cx="3524250" cy="415081"/>
            </a:xfrm>
            <a:prstGeom prst="rect">
              <a:avLst/>
            </a:prstGeom>
            <a:solidFill>
              <a:srgbClr val="2E303D"/>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TextBox 19"/>
            <p:cNvSpPr txBox="1"/>
            <p:nvPr/>
          </p:nvSpPr>
          <p:spPr>
            <a:xfrm>
              <a:off x="755650" y="1829035"/>
              <a:ext cx="3308350" cy="246221"/>
            </a:xfrm>
            <a:prstGeom prst="rect">
              <a:avLst/>
            </a:prstGeom>
            <a:noFill/>
          </p:spPr>
          <p:txBody>
            <a:bodyPr wrap="square" lIns="0" tIns="0" rIns="0" bIns="0" rtlCol="0">
              <a:spAutoFit/>
            </a:bodyPr>
            <a:lstStyle/>
            <a:p>
              <a:r>
                <a:rPr lang="en-GB" sz="1600" dirty="0">
                  <a:solidFill>
                    <a:schemeClr val="bg1"/>
                  </a:solidFill>
                  <a:latin typeface="BBC Reith Sans" panose="020B0603020204020204" pitchFamily="34" charset="0"/>
                  <a:ea typeface="BBC Reith Sans" panose="020B0603020204020204" pitchFamily="34" charset="0"/>
                  <a:cs typeface="BBC Reith Sans" panose="020B0603020204020204" pitchFamily="34" charset="0"/>
                  <a:sym typeface="Roboto"/>
                </a:rPr>
                <a:t>Using kind words and actions can:</a:t>
              </a:r>
            </a:p>
          </p:txBody>
        </p:sp>
      </p:grpSp>
      <p:sp>
        <p:nvSpPr>
          <p:cNvPr id="22" name="TextBox 21"/>
          <p:cNvSpPr txBox="1"/>
          <p:nvPr/>
        </p:nvSpPr>
        <p:spPr>
          <a:xfrm>
            <a:off x="556683" y="2423147"/>
            <a:ext cx="3735917" cy="3007604"/>
          </a:xfrm>
          <a:prstGeom prst="rect">
            <a:avLst/>
          </a:prstGeom>
          <a:solidFill>
            <a:srgbClr val="FBFBFB"/>
          </a:solidFill>
          <a:ln w="12700">
            <a:solidFill>
              <a:srgbClr val="2E303D"/>
            </a:solidFill>
          </a:ln>
        </p:spPr>
        <p:txBody>
          <a:bodyPr wrap="square" lIns="108000" tIns="180000" rIns="108000" bIns="180000" rtlCol="0">
            <a:noAutofit/>
          </a:bodyPr>
          <a:lstStyle/>
          <a:p>
            <a:pPr marL="285750" indent="-285750">
              <a:buFont typeface="Arial" panose="020B0604020202020204" pitchFamily="34" charset="0"/>
              <a:buChar char="•"/>
            </a:pPr>
            <a: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t>encourage others to show kindness too;</a:t>
            </a:r>
            <a:b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br>
            <a:endPar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endParaRPr>
          </a:p>
          <a:p>
            <a:pPr marL="285750" indent="-285750">
              <a:buFont typeface="Arial" panose="020B0604020202020204" pitchFamily="34" charset="0"/>
              <a:buChar char="•"/>
            </a:pPr>
            <a: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t>support people who are feeling upset or worried;</a:t>
            </a:r>
            <a:b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br>
            <a:endPar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endParaRPr>
          </a:p>
          <a:p>
            <a:pPr marL="285750" indent="-285750">
              <a:buFont typeface="Arial" panose="020B0604020202020204" pitchFamily="34" charset="0"/>
              <a:buChar char="•"/>
            </a:pPr>
            <a: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t>help our own emotional wellbeing;</a:t>
            </a:r>
            <a:b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br>
            <a:endPar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endParaRPr>
          </a:p>
          <a:p>
            <a:pPr marL="285750" indent="-285750">
              <a:buFont typeface="Arial" panose="020B0604020202020204" pitchFamily="34" charset="0"/>
              <a:buChar char="•"/>
            </a:pPr>
            <a: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t>show respect for others’ feelings.</a:t>
            </a:r>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292600" y="2423147"/>
            <a:ext cx="4311650" cy="3007604"/>
          </a:xfrm>
          <a:prstGeom prst="rect">
            <a:avLst/>
          </a:prstGeom>
          <a:ln>
            <a:solidFill>
              <a:srgbClr val="2E303D"/>
            </a:solidFill>
          </a:ln>
        </p:spPr>
      </p:pic>
    </p:spTree>
    <p:extLst>
      <p:ext uri="{BB962C8B-B14F-4D97-AF65-F5344CB8AC3E}">
        <p14:creationId xmlns:p14="http://schemas.microsoft.com/office/powerpoint/2010/main" val="3355794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22">
                                            <p:txEl>
                                              <p:pRg st="0" end="0"/>
                                            </p:txEl>
                                          </p:spTgt>
                                        </p:tgtEl>
                                        <p:attrNameLst>
                                          <p:attrName>style.visibility</p:attrName>
                                        </p:attrNameLst>
                                      </p:cBhvr>
                                      <p:to>
                                        <p:strVal val="visible"/>
                                      </p:to>
                                    </p:set>
                                    <p:animEffect transition="in" filter="fade">
                                      <p:cBhvr>
                                        <p:cTn id="19" dur="500"/>
                                        <p:tgtEl>
                                          <p:spTgt spid="22">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2">
                                            <p:txEl>
                                              <p:pRg st="1" end="1"/>
                                            </p:txEl>
                                          </p:spTgt>
                                        </p:tgtEl>
                                        <p:attrNameLst>
                                          <p:attrName>style.visibility</p:attrName>
                                        </p:attrNameLst>
                                      </p:cBhvr>
                                      <p:to>
                                        <p:strVal val="visible"/>
                                      </p:to>
                                    </p:set>
                                    <p:animEffect transition="in" filter="fade">
                                      <p:cBhvr>
                                        <p:cTn id="24" dur="500"/>
                                        <p:tgtEl>
                                          <p:spTgt spid="22">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2">
                                            <p:txEl>
                                              <p:pRg st="2" end="2"/>
                                            </p:txEl>
                                          </p:spTgt>
                                        </p:tgtEl>
                                        <p:attrNameLst>
                                          <p:attrName>style.visibility</p:attrName>
                                        </p:attrNameLst>
                                      </p:cBhvr>
                                      <p:to>
                                        <p:strVal val="visible"/>
                                      </p:to>
                                    </p:set>
                                    <p:animEffect transition="in" filter="fade">
                                      <p:cBhvr>
                                        <p:cTn id="29" dur="500"/>
                                        <p:tgtEl>
                                          <p:spTgt spid="22">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22">
                                            <p:txEl>
                                              <p:pRg st="3" end="3"/>
                                            </p:txEl>
                                          </p:spTgt>
                                        </p:tgtEl>
                                        <p:attrNameLst>
                                          <p:attrName>style.visibility</p:attrName>
                                        </p:attrNameLst>
                                      </p:cBhvr>
                                      <p:to>
                                        <p:strVal val="visible"/>
                                      </p:to>
                                    </p:set>
                                    <p:animEffect transition="in" filter="fade">
                                      <p:cBhvr>
                                        <p:cTn id="34" dur="500"/>
                                        <p:tgtEl>
                                          <p:spTgt spid="22">
                                            <p:txEl>
                                              <p:pRg st="3" end="3"/>
                                            </p:txEl>
                                          </p:spTgt>
                                        </p:tgtEl>
                                      </p:cBhvr>
                                    </p:animEffect>
                                  </p:childTnLst>
                                </p:cTn>
                              </p:par>
                            </p:childTnLst>
                          </p:cTn>
                        </p:par>
                        <p:par>
                          <p:cTn id="35" fill="hold">
                            <p:stCondLst>
                              <p:cond delay="500"/>
                            </p:stCondLst>
                            <p:childTnLst>
                              <p:par>
                                <p:cTn id="36" presetID="22" presetClass="entr" presetSubtype="2"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right)">
                                      <p:cBhvr>
                                        <p:cTn id="38" dur="1750"/>
                                        <p:tgtEl>
                                          <p:spTgt spid="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1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2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0"/>
          <p:cNvSpPr>
            <a:spLocks noGrp="1"/>
          </p:cNvSpPr>
          <p:nvPr>
            <p:ph type="title"/>
          </p:nvPr>
        </p:nvSpPr>
        <p:spPr>
          <a:xfrm>
            <a:off x="461962" y="476672"/>
            <a:ext cx="8220075" cy="994306"/>
          </a:xfrm>
          <a:ln>
            <a:noFill/>
          </a:ln>
        </p:spPr>
        <p:txBody>
          <a:bodyPr/>
          <a:lstStyle/>
          <a:p>
            <a:r>
              <a:rPr lang="en-GB" sz="3600" dirty="0">
                <a:ln w="12700">
                  <a:noFill/>
                </a:ln>
                <a:solidFill>
                  <a:srgbClr val="2E303D"/>
                </a:solidFill>
                <a:latin typeface="BBC Reith Sans" panose="020B0603020204020204" pitchFamily="34" charset="0"/>
                <a:ea typeface="BBC Reith Sans" panose="020B0603020204020204" pitchFamily="34" charset="0"/>
                <a:cs typeface="BBC Reith Sans" panose="020B0603020204020204" pitchFamily="34" charset="0"/>
              </a:rPr>
              <a:t>Showing Kindness and Respect</a:t>
            </a:r>
          </a:p>
        </p:txBody>
      </p:sp>
      <p:sp>
        <p:nvSpPr>
          <p:cNvPr id="11" name="Rectangle 10"/>
          <p:cNvSpPr/>
          <p:nvPr/>
        </p:nvSpPr>
        <p:spPr>
          <a:xfrm>
            <a:off x="539749" y="1784161"/>
            <a:ext cx="8064500" cy="722489"/>
          </a:xfrm>
          <a:prstGeom prst="rect">
            <a:avLst/>
          </a:prstGeom>
          <a:solidFill>
            <a:srgbClr val="2E303D"/>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52000" tIns="108000" rIns="108000" bIns="108000" rtlCol="0" anchor="ct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Breathe slowly and deeply. Can you think of three positive affirmations you can tell yourself to show self-respect?</a:t>
            </a:r>
          </a:p>
        </p:txBody>
      </p:sp>
      <p:sp>
        <p:nvSpPr>
          <p:cNvPr id="3" name="Rectangle 2"/>
          <p:cNvSpPr/>
          <p:nvPr/>
        </p:nvSpPr>
        <p:spPr>
          <a:xfrm>
            <a:off x="755650" y="1364391"/>
            <a:ext cx="7632700" cy="337144"/>
          </a:xfrm>
          <a:prstGeom prst="rect">
            <a:avLst/>
          </a:prstGeom>
        </p:spPr>
        <p:txBody>
          <a:bodyPr wrap="square">
            <a:spAutoFit/>
          </a:bodyPr>
          <a:lstStyle/>
          <a:p>
            <a:pPr lvl="0">
              <a:lnSpc>
                <a:spcPct val="107000"/>
              </a:lnSpc>
              <a:buClr>
                <a:schemeClr val="dk1"/>
              </a:buClr>
              <a:buSzPts val="1800"/>
            </a:pPr>
            <a:r>
              <a:rPr lang="en-GB" sz="1600" dirty="0">
                <a:solidFill>
                  <a:schemeClr val="dk1"/>
                </a:solidFill>
                <a:latin typeface="BBC Reith Sans" panose="020B0603020204020204" pitchFamily="34" charset="-18"/>
                <a:ea typeface="BBC Reith Sans" panose="020B0603020204020204" pitchFamily="34" charset="-18"/>
                <a:cs typeface="BBC Reith Sans" panose="020B0603020204020204" pitchFamily="34" charset="-18"/>
              </a:rPr>
              <a:t>Showing kindness and respect to ourselves and others is very important. </a:t>
            </a:r>
          </a:p>
        </p:txBody>
      </p:sp>
      <p:grpSp>
        <p:nvGrpSpPr>
          <p:cNvPr id="2" name="Group 1"/>
          <p:cNvGrpSpPr/>
          <p:nvPr/>
        </p:nvGrpSpPr>
        <p:grpSpPr>
          <a:xfrm>
            <a:off x="846667" y="2667517"/>
            <a:ext cx="7541683" cy="905677"/>
            <a:chOff x="846667" y="2667516"/>
            <a:chExt cx="3623733" cy="1214371"/>
          </a:xfrm>
        </p:grpSpPr>
        <p:grpSp>
          <p:nvGrpSpPr>
            <p:cNvPr id="13" name="Group 12"/>
            <p:cNvGrpSpPr/>
            <p:nvPr/>
          </p:nvGrpSpPr>
          <p:grpSpPr>
            <a:xfrm>
              <a:off x="846667" y="2667516"/>
              <a:ext cx="3623733" cy="1214371"/>
              <a:chOff x="4635228" y="3585994"/>
              <a:chExt cx="3753122" cy="1781240"/>
            </a:xfrm>
            <a:solidFill>
              <a:srgbClr val="FDFDFD"/>
            </a:solidFill>
          </p:grpSpPr>
          <p:sp>
            <p:nvSpPr>
              <p:cNvPr id="14" name="Rectangle 13"/>
              <p:cNvSpPr/>
              <p:nvPr/>
            </p:nvSpPr>
            <p:spPr>
              <a:xfrm>
                <a:off x="4635228" y="3585994"/>
                <a:ext cx="3753122" cy="1781240"/>
              </a:xfrm>
              <a:prstGeom prst="rect">
                <a:avLst/>
              </a:prstGeom>
              <a:grpFill/>
              <a:ln>
                <a:solidFill>
                  <a:srgbClr val="0064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4678090" y="3686241"/>
                <a:ext cx="3674186" cy="1541611"/>
              </a:xfrm>
              <a:prstGeom prst="rect">
                <a:avLst/>
              </a:prstGeom>
              <a:grpFill/>
              <a:ln w="19050" cap="rnd">
                <a:solidFill>
                  <a:srgbClr val="00649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6" name="TextBox 15"/>
            <p:cNvSpPr txBox="1"/>
            <p:nvPr/>
          </p:nvSpPr>
          <p:spPr>
            <a:xfrm>
              <a:off x="1045278" y="2913720"/>
              <a:ext cx="3226511" cy="738664"/>
            </a:xfrm>
            <a:prstGeom prst="rect">
              <a:avLst/>
            </a:prstGeom>
            <a:noFill/>
          </p:spPr>
          <p:txBody>
            <a:bodyPr wrap="square" lIns="0" tIns="0" rIns="0" bIns="0" rtlCol="0">
              <a:spAutoFit/>
            </a:bodyPr>
            <a:lstStyle/>
            <a:p>
              <a:pPr lvl="0" algn="ctr"/>
              <a:r>
                <a:rPr lang="en-GB" sz="3200" b="1" dirty="0">
                  <a:ln w="9525">
                    <a:solidFill>
                      <a:srgbClr val="00649C"/>
                    </a:solidFill>
                  </a:ln>
                  <a:solidFill>
                    <a:srgbClr val="FBFBFB"/>
                  </a:solidFill>
                  <a:latin typeface="BBC Reith Sans" panose="020B0603020204020204" pitchFamily="34" charset="0"/>
                  <a:ea typeface="BBC Reith Sans" panose="020B0603020204020204" pitchFamily="34" charset="0"/>
                  <a:cs typeface="BBC Reith Sans" panose="020B0603020204020204" pitchFamily="34" charset="0"/>
                  <a:sym typeface="Roboto"/>
                </a:rPr>
                <a:t>I am trying my best.</a:t>
              </a:r>
            </a:p>
            <a:p>
              <a:pPr lvl="0"/>
              <a:endParaRPr lang="en-GB" sz="1600" b="1" dirty="0">
                <a:solidFill>
                  <a:sysClr val="windowText" lastClr="000000"/>
                </a:solidFill>
                <a:latin typeface="BBC Reith Sans" panose="020B0603020204020204" pitchFamily="34" charset="0"/>
                <a:ea typeface="BBC Reith Sans" panose="020B0603020204020204" pitchFamily="34" charset="0"/>
                <a:cs typeface="BBC Reith Sans" panose="020B0603020204020204" pitchFamily="34" charset="0"/>
                <a:sym typeface="Roboto"/>
              </a:endParaRPr>
            </a:p>
          </p:txBody>
        </p:sp>
      </p:grpSp>
      <p:grpSp>
        <p:nvGrpSpPr>
          <p:cNvPr id="36" name="Group 35"/>
          <p:cNvGrpSpPr/>
          <p:nvPr/>
        </p:nvGrpSpPr>
        <p:grpSpPr>
          <a:xfrm>
            <a:off x="853485" y="3929194"/>
            <a:ext cx="7541683" cy="905677"/>
            <a:chOff x="846667" y="2667516"/>
            <a:chExt cx="3623733" cy="1214371"/>
          </a:xfrm>
        </p:grpSpPr>
        <p:grpSp>
          <p:nvGrpSpPr>
            <p:cNvPr id="37" name="Group 36"/>
            <p:cNvGrpSpPr/>
            <p:nvPr/>
          </p:nvGrpSpPr>
          <p:grpSpPr>
            <a:xfrm>
              <a:off x="846667" y="2667516"/>
              <a:ext cx="3623733" cy="1214371"/>
              <a:chOff x="4635228" y="3585994"/>
              <a:chExt cx="3753122" cy="1781240"/>
            </a:xfrm>
            <a:solidFill>
              <a:srgbClr val="FDFDFD"/>
            </a:solidFill>
          </p:grpSpPr>
          <p:sp>
            <p:nvSpPr>
              <p:cNvPr id="39" name="Rectangle 38"/>
              <p:cNvSpPr/>
              <p:nvPr/>
            </p:nvSpPr>
            <p:spPr>
              <a:xfrm>
                <a:off x="4635228" y="3585994"/>
                <a:ext cx="3753122" cy="1781240"/>
              </a:xfrm>
              <a:prstGeom prst="rect">
                <a:avLst/>
              </a:prstGeom>
              <a:grpFill/>
              <a:ln>
                <a:solidFill>
                  <a:srgbClr val="D81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p:cNvSpPr/>
              <p:nvPr/>
            </p:nvSpPr>
            <p:spPr>
              <a:xfrm>
                <a:off x="4678090" y="3686241"/>
                <a:ext cx="3674186" cy="1541611"/>
              </a:xfrm>
              <a:prstGeom prst="rect">
                <a:avLst/>
              </a:prstGeom>
              <a:grpFill/>
              <a:ln w="19050" cap="rnd">
                <a:solidFill>
                  <a:srgbClr val="D81C3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8" name="TextBox 37"/>
            <p:cNvSpPr txBox="1"/>
            <p:nvPr/>
          </p:nvSpPr>
          <p:spPr>
            <a:xfrm>
              <a:off x="1045278" y="2913720"/>
              <a:ext cx="3226511" cy="660289"/>
            </a:xfrm>
            <a:prstGeom prst="rect">
              <a:avLst/>
            </a:prstGeom>
            <a:noFill/>
          </p:spPr>
          <p:txBody>
            <a:bodyPr wrap="square" lIns="0" tIns="0" rIns="0" bIns="0" rtlCol="0">
              <a:spAutoFit/>
            </a:bodyPr>
            <a:lstStyle/>
            <a:p>
              <a:pPr lvl="0" algn="ctr"/>
              <a:r>
                <a:rPr lang="en-GB" sz="3200" b="1" dirty="0">
                  <a:ln w="9525">
                    <a:solidFill>
                      <a:srgbClr val="D81C33"/>
                    </a:solidFill>
                  </a:ln>
                  <a:solidFill>
                    <a:srgbClr val="FBFBFB"/>
                  </a:solidFill>
                  <a:latin typeface="BBC Reith Sans" panose="020B0603020204020204" pitchFamily="34" charset="0"/>
                  <a:ea typeface="BBC Reith Sans" panose="020B0603020204020204" pitchFamily="34" charset="0"/>
                  <a:cs typeface="BBC Reith Sans" panose="020B0603020204020204" pitchFamily="34" charset="0"/>
                  <a:sym typeface="Roboto"/>
                </a:rPr>
                <a:t>I can show kindness and respect.</a:t>
              </a:r>
            </a:p>
          </p:txBody>
        </p:sp>
      </p:grpSp>
      <p:grpSp>
        <p:nvGrpSpPr>
          <p:cNvPr id="41" name="Group 40"/>
          <p:cNvGrpSpPr/>
          <p:nvPr/>
        </p:nvGrpSpPr>
        <p:grpSpPr>
          <a:xfrm>
            <a:off x="846665" y="5187148"/>
            <a:ext cx="7541683" cy="905677"/>
            <a:chOff x="846667" y="2667516"/>
            <a:chExt cx="3623733" cy="1214371"/>
          </a:xfrm>
        </p:grpSpPr>
        <p:grpSp>
          <p:nvGrpSpPr>
            <p:cNvPr id="42" name="Group 41"/>
            <p:cNvGrpSpPr/>
            <p:nvPr/>
          </p:nvGrpSpPr>
          <p:grpSpPr>
            <a:xfrm>
              <a:off x="846667" y="2667516"/>
              <a:ext cx="3623733" cy="1214371"/>
              <a:chOff x="4635228" y="3585994"/>
              <a:chExt cx="3753122" cy="1781240"/>
            </a:xfrm>
            <a:solidFill>
              <a:srgbClr val="FDFDFD"/>
            </a:solidFill>
          </p:grpSpPr>
          <p:sp>
            <p:nvSpPr>
              <p:cNvPr id="44" name="Rectangle 43"/>
              <p:cNvSpPr/>
              <p:nvPr/>
            </p:nvSpPr>
            <p:spPr>
              <a:xfrm>
                <a:off x="4635228" y="3585994"/>
                <a:ext cx="3753122" cy="1781240"/>
              </a:xfrm>
              <a:prstGeom prst="rect">
                <a:avLst/>
              </a:prstGeom>
              <a:grpFill/>
              <a:ln>
                <a:solidFill>
                  <a:srgbClr val="0096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p:cNvSpPr/>
              <p:nvPr/>
            </p:nvSpPr>
            <p:spPr>
              <a:xfrm>
                <a:off x="4678090" y="3686241"/>
                <a:ext cx="3674186" cy="1541611"/>
              </a:xfrm>
              <a:prstGeom prst="rect">
                <a:avLst/>
              </a:prstGeom>
              <a:grpFill/>
              <a:ln w="19050" cap="rnd">
                <a:solidFill>
                  <a:srgbClr val="00964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3" name="TextBox 42"/>
            <p:cNvSpPr txBox="1"/>
            <p:nvPr/>
          </p:nvSpPr>
          <p:spPr>
            <a:xfrm>
              <a:off x="1045278" y="2913720"/>
              <a:ext cx="3226511" cy="660289"/>
            </a:xfrm>
            <a:prstGeom prst="rect">
              <a:avLst/>
            </a:prstGeom>
            <a:noFill/>
          </p:spPr>
          <p:txBody>
            <a:bodyPr wrap="square" lIns="0" tIns="0" rIns="0" bIns="0" rtlCol="0">
              <a:spAutoFit/>
            </a:bodyPr>
            <a:lstStyle/>
            <a:p>
              <a:pPr lvl="0" algn="ctr"/>
              <a:r>
                <a:rPr lang="en-GB" sz="3200" b="1" dirty="0">
                  <a:ln w="9525">
                    <a:solidFill>
                      <a:srgbClr val="3FAF6F"/>
                    </a:solidFill>
                  </a:ln>
                  <a:solidFill>
                    <a:srgbClr val="FDFDFD"/>
                  </a:solidFill>
                  <a:latin typeface="BBC Reith Sans" panose="020B0603020204020204" pitchFamily="34" charset="0"/>
                  <a:ea typeface="BBC Reith Sans" panose="020B0603020204020204" pitchFamily="34" charset="0"/>
                  <a:cs typeface="BBC Reith Sans" panose="020B0603020204020204" pitchFamily="34" charset="0"/>
                  <a:sym typeface="Roboto"/>
                </a:rPr>
                <a:t>I can do well.</a:t>
              </a:r>
            </a:p>
          </p:txBody>
        </p:sp>
      </p:grpSp>
    </p:spTree>
    <p:extLst>
      <p:ext uri="{BB962C8B-B14F-4D97-AF65-F5344CB8AC3E}">
        <p14:creationId xmlns:p14="http://schemas.microsoft.com/office/powerpoint/2010/main" val="1676907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500"/>
                            </p:stCondLst>
                            <p:childTnLst>
                              <p:par>
                                <p:cTn id="21" presetID="26" presetClass="emph" presetSubtype="0" fill="hold" nodeType="afterEffect">
                                  <p:stCondLst>
                                    <p:cond delay="0"/>
                                  </p:stCondLst>
                                  <p:childTnLst>
                                    <p:animEffect transition="out" filter="fade">
                                      <p:cBhvr>
                                        <p:cTn id="22" dur="5000" tmFilter="0, 0; .2, .5; .8, .5; 1, 0"/>
                                        <p:tgtEl>
                                          <p:spTgt spid="2"/>
                                        </p:tgtEl>
                                      </p:cBhvr>
                                    </p:animEffect>
                                    <p:animScale>
                                      <p:cBhvr>
                                        <p:cTn id="23" dur="2500" autoRev="1" fill="hold"/>
                                        <p:tgtEl>
                                          <p:spTgt spid="2"/>
                                        </p:tgtEl>
                                      </p:cBhvr>
                                      <p:by x="105000" y="105000"/>
                                    </p:animScale>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500"/>
                                        <p:tgtEl>
                                          <p:spTgt spid="36"/>
                                        </p:tgtEl>
                                      </p:cBhvr>
                                    </p:animEffect>
                                  </p:childTnLst>
                                </p:cTn>
                              </p:par>
                            </p:childTnLst>
                          </p:cTn>
                        </p:par>
                        <p:par>
                          <p:cTn id="29" fill="hold">
                            <p:stCondLst>
                              <p:cond delay="500"/>
                            </p:stCondLst>
                            <p:childTnLst>
                              <p:par>
                                <p:cTn id="30" presetID="26" presetClass="emph" presetSubtype="0" fill="hold" nodeType="afterEffect">
                                  <p:stCondLst>
                                    <p:cond delay="0"/>
                                  </p:stCondLst>
                                  <p:childTnLst>
                                    <p:animEffect transition="out" filter="fade">
                                      <p:cBhvr>
                                        <p:cTn id="31" dur="5000" tmFilter="0, 0; .2, .5; .8, .5; 1, 0"/>
                                        <p:tgtEl>
                                          <p:spTgt spid="36"/>
                                        </p:tgtEl>
                                      </p:cBhvr>
                                    </p:animEffect>
                                    <p:animScale>
                                      <p:cBhvr>
                                        <p:cTn id="32" dur="2500" autoRev="1" fill="hold"/>
                                        <p:tgtEl>
                                          <p:spTgt spid="36"/>
                                        </p:tgtEl>
                                      </p:cBhvr>
                                      <p:by x="105000" y="105000"/>
                                    </p:animScale>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childTnLst>
                          </p:cTn>
                        </p:par>
                        <p:par>
                          <p:cTn id="38" fill="hold">
                            <p:stCondLst>
                              <p:cond delay="500"/>
                            </p:stCondLst>
                            <p:childTnLst>
                              <p:par>
                                <p:cTn id="39" presetID="26" presetClass="emph" presetSubtype="0" fill="hold" nodeType="afterEffect">
                                  <p:stCondLst>
                                    <p:cond delay="0"/>
                                  </p:stCondLst>
                                  <p:childTnLst>
                                    <p:animEffect transition="out" filter="fade">
                                      <p:cBhvr>
                                        <p:cTn id="40" dur="5000" tmFilter="0, 0; .2, .5; .8, .5; 1, 0"/>
                                        <p:tgtEl>
                                          <p:spTgt spid="41"/>
                                        </p:tgtEl>
                                      </p:cBhvr>
                                    </p:animEffect>
                                    <p:animScale>
                                      <p:cBhvr>
                                        <p:cTn id="41" dur="2500" autoRev="1" fill="hold"/>
                                        <p:tgtEl>
                                          <p:spTgt spid="4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539750" y="2269068"/>
            <a:ext cx="8064500" cy="4039657"/>
          </a:xfrm>
          <a:prstGeom prst="rect">
            <a:avLst/>
          </a:prstGeom>
          <a:solidFill>
            <a:srgbClr val="FBFBFB"/>
          </a:solidFill>
          <a:ln w="28575">
            <a:solidFill>
              <a:srgbClr val="2E303D"/>
            </a:solidFill>
          </a:ln>
        </p:spPr>
        <p:style>
          <a:lnRef idx="2">
            <a:schemeClr val="accent1">
              <a:shade val="50000"/>
            </a:schemeClr>
          </a:lnRef>
          <a:fillRef idx="1">
            <a:schemeClr val="accent1"/>
          </a:fillRef>
          <a:effectRef idx="0">
            <a:schemeClr val="accent1"/>
          </a:effectRef>
          <a:fontRef idx="minor">
            <a:schemeClr val="lt1"/>
          </a:fontRef>
        </p:style>
        <p:txBody>
          <a:bodyPr lIns="216000" tIns="108000" rIns="216000" bIns="108000" rtlCol="0" anchor="t" anchorCtr="0"/>
          <a:lstStyle/>
          <a:p>
            <a:endParaRPr lang="en-GB" sz="1600" dirty="0">
              <a:solidFill>
                <a:schemeClr val="dk1"/>
              </a:solidFill>
              <a:latin typeface="BBC Reith Sans" panose="020B0603020204020204" pitchFamily="34" charset="-18"/>
              <a:ea typeface="BBC Reith Sans" panose="020B0603020204020204" pitchFamily="34" charset="-18"/>
              <a:cs typeface="BBC Reith Sans" panose="020B0603020204020204" pitchFamily="34" charset="-18"/>
            </a:endParaRPr>
          </a:p>
        </p:txBody>
      </p:sp>
      <p:sp>
        <p:nvSpPr>
          <p:cNvPr id="5" name="Title 20"/>
          <p:cNvSpPr>
            <a:spLocks noGrp="1"/>
          </p:cNvSpPr>
          <p:nvPr>
            <p:ph type="title"/>
          </p:nvPr>
        </p:nvSpPr>
        <p:spPr>
          <a:xfrm>
            <a:off x="461962" y="476672"/>
            <a:ext cx="8220075" cy="994306"/>
          </a:xfrm>
          <a:ln>
            <a:noFill/>
          </a:ln>
        </p:spPr>
        <p:txBody>
          <a:bodyPr/>
          <a:lstStyle/>
          <a:p>
            <a:r>
              <a:rPr lang="en-GB" sz="3600" dirty="0">
                <a:ln w="12700">
                  <a:noFill/>
                </a:ln>
                <a:solidFill>
                  <a:srgbClr val="2E303D"/>
                </a:solidFill>
                <a:latin typeface="BBC Reith Sans" panose="020B0603020204020204" pitchFamily="34" charset="0"/>
                <a:ea typeface="BBC Reith Sans" panose="020B0603020204020204" pitchFamily="34" charset="0"/>
                <a:cs typeface="BBC Reith Sans" panose="020B0603020204020204" pitchFamily="34" charset="0"/>
              </a:rPr>
              <a:t>Showing Kindness and Respect</a:t>
            </a:r>
          </a:p>
        </p:txBody>
      </p:sp>
      <p:sp>
        <p:nvSpPr>
          <p:cNvPr id="11" name="Rectangle 10"/>
          <p:cNvSpPr/>
          <p:nvPr/>
        </p:nvSpPr>
        <p:spPr>
          <a:xfrm>
            <a:off x="539749" y="1410637"/>
            <a:ext cx="8064500" cy="722489"/>
          </a:xfrm>
          <a:prstGeom prst="rect">
            <a:avLst/>
          </a:prstGeom>
          <a:solidFill>
            <a:srgbClr val="2E303D"/>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52000" tIns="108000" rIns="108000" bIns="108000" rtlCol="0" anchor="ct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Using a sticky note, write one way you can show kindness and respect to the people around you today. Come and stick it here on the board.</a:t>
            </a:r>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0629" y="4107542"/>
            <a:ext cx="1488385" cy="2772229"/>
          </a:xfrm>
          <a:prstGeom prst="rect">
            <a:avLst/>
          </a:prstGeom>
        </p:spPr>
      </p:pic>
      <p:pic>
        <p:nvPicPr>
          <p:cNvPr id="59" name="Picture 58"/>
          <p:cNvPicPr>
            <a:picLocks noChangeAspect="1"/>
          </p:cNvPicPr>
          <p:nvPr/>
        </p:nvPicPr>
        <p:blipFill rotWithShape="1">
          <a:blip r:embed="rId3" cstate="screen">
            <a:extLst>
              <a:ext uri="{28A0092B-C50C-407E-A947-70E740481C1C}">
                <a14:useLocalDpi xmlns:a14="http://schemas.microsoft.com/office/drawing/2010/main"/>
              </a:ext>
            </a:extLst>
          </a:blip>
          <a:srcRect r="-1908"/>
          <a:stretch/>
        </p:blipFill>
        <p:spPr>
          <a:xfrm>
            <a:off x="7391054" y="4085771"/>
            <a:ext cx="1597243" cy="2772229"/>
          </a:xfrm>
          <a:prstGeom prst="rect">
            <a:avLst/>
          </a:prstGeom>
        </p:spPr>
      </p:pic>
    </p:spTree>
    <p:extLst>
      <p:ext uri="{BB962C8B-B14F-4D97-AF65-F5344CB8AC3E}">
        <p14:creationId xmlns:p14="http://schemas.microsoft.com/office/powerpoint/2010/main" val="2491096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500"/>
                                        <p:tgtEl>
                                          <p:spTgt spid="59"/>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up)">
                                      <p:cBhvr>
                                        <p:cTn id="19" dur="1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55651" y="2663025"/>
            <a:ext cx="4256617" cy="3429800"/>
            <a:chOff x="755651" y="2663025"/>
            <a:chExt cx="4256617" cy="3429800"/>
          </a:xfrm>
        </p:grpSpPr>
        <p:sp>
          <p:nvSpPr>
            <p:cNvPr id="10" name="Rectangle 9"/>
            <p:cNvSpPr/>
            <p:nvPr/>
          </p:nvSpPr>
          <p:spPr>
            <a:xfrm>
              <a:off x="755651" y="2663025"/>
              <a:ext cx="4256616" cy="3429800"/>
            </a:xfrm>
            <a:prstGeom prst="rect">
              <a:avLst/>
            </a:prstGeom>
            <a:solidFill>
              <a:srgbClr val="AFDEF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55652" y="3270288"/>
              <a:ext cx="4256616" cy="2822537"/>
            </a:xfrm>
            <a:prstGeom prst="rect">
              <a:avLst/>
            </a:prstGeom>
          </p:spPr>
        </p:pic>
      </p:grpSp>
      <p:sp>
        <p:nvSpPr>
          <p:cNvPr id="5" name="Title 20"/>
          <p:cNvSpPr>
            <a:spLocks noGrp="1"/>
          </p:cNvSpPr>
          <p:nvPr>
            <p:ph type="title"/>
          </p:nvPr>
        </p:nvSpPr>
        <p:spPr>
          <a:xfrm>
            <a:off x="461962" y="476672"/>
            <a:ext cx="8220075" cy="994306"/>
          </a:xfrm>
          <a:ln>
            <a:noFill/>
          </a:ln>
        </p:spPr>
        <p:txBody>
          <a:bodyPr/>
          <a:lstStyle/>
          <a:p>
            <a:r>
              <a:rPr lang="en-GB" sz="3600" dirty="0">
                <a:ln w="12700">
                  <a:noFill/>
                </a:ln>
                <a:solidFill>
                  <a:srgbClr val="2E303D"/>
                </a:solidFill>
                <a:latin typeface="BBC Reith Sans" panose="020B0603020204020204" pitchFamily="34" charset="0"/>
                <a:ea typeface="BBC Reith Sans" panose="020B0603020204020204" pitchFamily="34" charset="0"/>
                <a:cs typeface="BBC Reith Sans" panose="020B0603020204020204" pitchFamily="34" charset="0"/>
              </a:rPr>
              <a:t>Showing Kindness and Respect</a:t>
            </a:r>
          </a:p>
        </p:txBody>
      </p:sp>
      <p:sp>
        <p:nvSpPr>
          <p:cNvPr id="11" name="Rectangle 10"/>
          <p:cNvSpPr/>
          <p:nvPr/>
        </p:nvSpPr>
        <p:spPr>
          <a:xfrm>
            <a:off x="461963" y="2201850"/>
            <a:ext cx="4110038" cy="922350"/>
          </a:xfrm>
          <a:prstGeom prst="rect">
            <a:avLst/>
          </a:prstGeom>
          <a:solidFill>
            <a:srgbClr val="2E303D"/>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96000" tIns="108000" rIns="108000" bIns="108000" rtlCol="0" anchor="ct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If you are worried about anything at all or have any questions, talk to an adult you trust and ask for help.</a:t>
            </a:r>
          </a:p>
        </p:txBody>
      </p:sp>
      <p:sp>
        <p:nvSpPr>
          <p:cNvPr id="9" name="Rectangle 8"/>
          <p:cNvSpPr/>
          <p:nvPr/>
        </p:nvSpPr>
        <p:spPr>
          <a:xfrm>
            <a:off x="755651" y="1464675"/>
            <a:ext cx="7486632" cy="584775"/>
          </a:xfrm>
          <a:prstGeom prst="rect">
            <a:avLst/>
          </a:prstGeom>
        </p:spPr>
        <p:txBody>
          <a:bodyPr wrap="square">
            <a:spAutoFit/>
          </a:bodyPr>
          <a:lstStyle/>
          <a:p>
            <a:r>
              <a:rPr lang="en-GB" sz="1600" dirty="0">
                <a:solidFill>
                  <a:schemeClr val="dk1"/>
                </a:solidFill>
                <a:latin typeface="BBC Reith Sans" panose="020B0603020204020204" pitchFamily="34" charset="-18"/>
                <a:ea typeface="BBC Reith Sans" panose="020B0603020204020204" pitchFamily="34" charset="-18"/>
                <a:cs typeface="BBC Reith Sans" panose="020B0603020204020204" pitchFamily="34" charset="-18"/>
              </a:rPr>
              <a:t>Look at all the ways we can show kindness and respect to each other. Choose five ways you can show this kindness today. </a:t>
            </a: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164667" y="2049450"/>
            <a:ext cx="3407414" cy="4359817"/>
          </a:xfrm>
          <a:prstGeom prst="rect">
            <a:avLst/>
          </a:prstGeom>
        </p:spPr>
      </p:pic>
    </p:spTree>
    <p:extLst>
      <p:ext uri="{BB962C8B-B14F-4D97-AF65-F5344CB8AC3E}">
        <p14:creationId xmlns:p14="http://schemas.microsoft.com/office/powerpoint/2010/main" val="338875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1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up)">
                                      <p:cBhvr>
                                        <p:cTn id="21"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bwMode="auto">
          <a:xfrm>
            <a:off x="503239" y="2930434"/>
            <a:ext cx="8137524" cy="341480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24" name="Rounded Rectangle 23"/>
          <p:cNvSpPr/>
          <p:nvPr/>
        </p:nvSpPr>
        <p:spPr bwMode="auto">
          <a:xfrm>
            <a:off x="503239" y="512763"/>
            <a:ext cx="8137524" cy="2193019"/>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11" name="Title 1"/>
          <p:cNvSpPr txBox="1">
            <a:spLocks/>
          </p:cNvSpPr>
          <p:nvPr/>
        </p:nvSpPr>
        <p:spPr>
          <a:xfrm>
            <a:off x="628650" y="3071286"/>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BBC Reith Sans" panose="020B0603020204020204" pitchFamily="34" charset="-18"/>
                <a:ea typeface="BBC Reith Sans" panose="020B0603020204020204" pitchFamily="34" charset="-18"/>
                <a:cs typeface="BBC Reith Sans" panose="020B0603020204020204" pitchFamily="34" charset="-18"/>
              </a:rPr>
              <a:t>Success Criteria</a:t>
            </a:r>
          </a:p>
        </p:txBody>
      </p:sp>
      <p:sp>
        <p:nvSpPr>
          <p:cNvPr id="12" name="Title 1"/>
          <p:cNvSpPr txBox="1">
            <a:spLocks/>
          </p:cNvSpPr>
          <p:nvPr/>
        </p:nvSpPr>
        <p:spPr>
          <a:xfrm>
            <a:off x="628648" y="734785"/>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BBC Reith Sans" panose="020B0603020204020204" pitchFamily="34" charset="-18"/>
                <a:ea typeface="BBC Reith Sans" panose="020B0603020204020204" pitchFamily="34" charset="-18"/>
                <a:cs typeface="BBC Reith Sans" panose="020B0603020204020204" pitchFamily="34" charset="-18"/>
              </a:rPr>
              <a:t>Aim</a:t>
            </a:r>
          </a:p>
        </p:txBody>
      </p:sp>
      <p:sp>
        <p:nvSpPr>
          <p:cNvPr id="16" name="Content Placeholder 15"/>
          <p:cNvSpPr>
            <a:spLocks noGrp="1"/>
          </p:cNvSpPr>
          <p:nvPr>
            <p:ph idx="1"/>
          </p:nvPr>
        </p:nvSpPr>
        <p:spPr/>
        <p:txBody>
          <a:bodyPr>
            <a:normAutofit/>
          </a:bodyPr>
          <a:lstStyle/>
          <a:p>
            <a:r>
              <a:rPr lang="en-GB" dirty="0">
                <a:latin typeface="BBC Reith Sans" panose="020B0603020204020204" pitchFamily="34" charset="-18"/>
                <a:ea typeface="BBC Reith Sans" panose="020B0603020204020204" pitchFamily="34" charset="-18"/>
                <a:cs typeface="BBC Reith Sans" panose="020B0603020204020204" pitchFamily="34" charset="-18"/>
              </a:rPr>
              <a:t>I can explain what bullying is and explore the impact of kind words and actions.</a:t>
            </a:r>
          </a:p>
        </p:txBody>
      </p:sp>
      <p:sp>
        <p:nvSpPr>
          <p:cNvPr id="20" name="Content Placeholder 15"/>
          <p:cNvSpPr txBox="1">
            <a:spLocks/>
          </p:cNvSpPr>
          <p:nvPr/>
        </p:nvSpPr>
        <p:spPr>
          <a:xfrm>
            <a:off x="628650" y="3466802"/>
            <a:ext cx="7886700" cy="2410469"/>
          </a:xfrm>
          <a:prstGeom prst="rect">
            <a:avLst/>
          </a:prstGeom>
          <a:noFill/>
          <a:ln w="25400">
            <a:noFill/>
          </a:ln>
        </p:spPr>
        <p:txBody>
          <a:bodyPr vert="horz" lIns="180000" tIns="252000" rIns="252000" bIns="18000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BBC Reith Sans" panose="020B0603020204020204" pitchFamily="34" charset="-18"/>
                <a:ea typeface="BBC Reith Sans" panose="020B0603020204020204" pitchFamily="34" charset="-18"/>
                <a:cs typeface="BBC Reith Sans" panose="020B0603020204020204" pitchFamily="34" charset="-18"/>
              </a:rPr>
              <a:t>I can talk about different types of bullying.</a:t>
            </a:r>
          </a:p>
          <a:p>
            <a:r>
              <a:rPr lang="en-GB" dirty="0">
                <a:latin typeface="BBC Reith Sans" panose="020B0603020204020204" pitchFamily="34" charset="-18"/>
                <a:ea typeface="BBC Reith Sans" panose="020B0603020204020204" pitchFamily="34" charset="-18"/>
                <a:cs typeface="BBC Reith Sans" panose="020B0603020204020204" pitchFamily="34" charset="-18"/>
              </a:rPr>
              <a:t>I can discuss how bullying can affect people.</a:t>
            </a:r>
          </a:p>
          <a:p>
            <a:r>
              <a:rPr lang="en-GB" dirty="0">
                <a:latin typeface="BBC Reith Sans" panose="020B0603020204020204" pitchFamily="34" charset="-18"/>
                <a:ea typeface="BBC Reith Sans" panose="020B0603020204020204" pitchFamily="34" charset="-18"/>
                <a:cs typeface="BBC Reith Sans" panose="020B0603020204020204" pitchFamily="34" charset="-18"/>
              </a:rPr>
              <a:t>I can talk about the impact of kindness on our own and others’ emotional wellbeing.</a:t>
            </a:r>
          </a:p>
          <a:p>
            <a:r>
              <a:rPr lang="en-GB" dirty="0">
                <a:latin typeface="BBC Reith Sans" panose="020B0603020204020204" pitchFamily="34" charset="-18"/>
                <a:ea typeface="BBC Reith Sans" panose="020B0603020204020204" pitchFamily="34" charset="-18"/>
                <a:cs typeface="BBC Reith Sans" panose="020B0603020204020204" pitchFamily="34" charset="-18"/>
              </a:rPr>
              <a:t>I can suggest ways we can show kindness to ourselves and to others.</a:t>
            </a:r>
          </a:p>
        </p:txBody>
      </p:sp>
    </p:spTree>
    <p:extLst>
      <p:ext uri="{BB962C8B-B14F-4D97-AF65-F5344CB8AC3E}">
        <p14:creationId xmlns:p14="http://schemas.microsoft.com/office/powerpoint/2010/main" val="12327537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4730044" y="765176"/>
            <a:ext cx="3658306" cy="5327650"/>
          </a:xfrm>
          <a:prstGeom prst="roundRect">
            <a:avLst>
              <a:gd name="adj" fmla="val 3373"/>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noAutofit/>
          </a:bodyPr>
          <a:lstStyle/>
          <a:p>
            <a:r>
              <a:rPr lang="en-GB" sz="1600" dirty="0">
                <a:solidFill>
                  <a:srgbClr val="1B1464"/>
                </a:solidFill>
                <a:latin typeface="BBC Reith Sans XBold" panose="020B0803020204020204" pitchFamily="34" charset="-18"/>
                <a:ea typeface="BBC Reith Sans XBold" panose="020B0803020204020204" pitchFamily="34" charset="-18"/>
                <a:cs typeface="BBC Reith Sans XBold" panose="020B0803020204020204" pitchFamily="34" charset="-18"/>
                <a:hlinkClick r:id="rId2"/>
              </a:rPr>
              <a:t>Natterhub</a:t>
            </a:r>
            <a:r>
              <a:rPr lang="en-GB" sz="160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 is an interactive online safety platform for primary schools.</a:t>
            </a:r>
          </a:p>
          <a:p>
            <a:endParaRPr lang="en-GB" sz="160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endParaRPr>
          </a:p>
          <a:p>
            <a:r>
              <a:rPr lang="en-GB" sz="160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With over 300 interactive lessons, quizzes, activities, all aligned to the curriculum, assessed and tracked for teachers, it’s a one stop online safety hub! There’s even a safe space to practise online safety skills so Natterhub can prepare children to be safe and savvy internet users.</a:t>
            </a:r>
          </a:p>
          <a:p>
            <a:endParaRPr lang="en-GB" sz="160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endParaRPr>
          </a:p>
          <a:p>
            <a:r>
              <a:rPr lang="en-GB" sz="160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Think of Natterhub as your whole school online safeguarding, media literacy and digital wellbeing solution. </a:t>
            </a:r>
          </a:p>
        </p:txBody>
      </p:sp>
      <p:sp>
        <p:nvSpPr>
          <p:cNvPr id="13" name="Rounded Rectangle 12"/>
          <p:cNvSpPr/>
          <p:nvPr/>
        </p:nvSpPr>
        <p:spPr>
          <a:xfrm>
            <a:off x="755650" y="765176"/>
            <a:ext cx="3658306" cy="5327650"/>
          </a:xfrm>
          <a:prstGeom prst="roundRect">
            <a:avLst>
              <a:gd name="adj" fmla="val 3373"/>
            </a:avLst>
          </a:prstGeom>
          <a:solidFill>
            <a:schemeClr val="bg1"/>
          </a:solidFill>
          <a:ln w="28575">
            <a:solidFill>
              <a:srgbClr val="1B1464"/>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noAutofit/>
          </a:bodyPr>
          <a:lstStyle/>
          <a:p>
            <a:r>
              <a:rPr lang="en-GB" sz="1510" dirty="0">
                <a:solidFill>
                  <a:srgbClr val="1B1464"/>
                </a:solidFill>
                <a:latin typeface="BBC Reith Sans XBold" panose="020B0803020204020204" pitchFamily="34" charset="-18"/>
                <a:ea typeface="BBC Reith Sans XBold" panose="020B0803020204020204" pitchFamily="34" charset="-18"/>
                <a:cs typeface="BBC Reith Sans XBold" panose="020B0803020204020204" pitchFamily="34" charset="-18"/>
                <a:hlinkClick r:id="rId3"/>
              </a:rPr>
              <a:t>BBC Own It</a:t>
            </a:r>
            <a:r>
              <a:rPr lang="en-GB" sz="1510" dirty="0">
                <a:solidFill>
                  <a:srgbClr val="1B1464"/>
                </a:solidFill>
                <a:latin typeface="BBC Reith Sans XBold" panose="020B0803020204020204" pitchFamily="34" charset="-18"/>
                <a:ea typeface="BBC Reith Sans XBold" panose="020B0803020204020204" pitchFamily="34" charset="-18"/>
                <a:cs typeface="BBC Reith Sans XBold" panose="020B0803020204020204" pitchFamily="34" charset="-18"/>
              </a:rPr>
              <a:t> </a:t>
            </a:r>
            <a:r>
              <a:rPr lang="en-GB" sz="151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is there to help you be the boss of your online life. There’s help and advice for any problems you might face online and tips and inspiration to make the most of your digital world.</a:t>
            </a:r>
          </a:p>
          <a:p>
            <a:r>
              <a:rPr lang="en-GB" sz="151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 </a:t>
            </a:r>
          </a:p>
          <a:p>
            <a:r>
              <a:rPr lang="en-GB" sz="151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The website is full of videos, articles and quizzes, covering everything from your relationships online, to</a:t>
            </a:r>
          </a:p>
          <a:p>
            <a:r>
              <a:rPr lang="en-GB" sz="151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self-esteem, to all the things you’re passionate about like </a:t>
            </a:r>
            <a:r>
              <a:rPr lang="en-GB" sz="1510" dirty="0" err="1">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vlogging</a:t>
            </a:r>
            <a:r>
              <a:rPr lang="en-GB" sz="1510" dirty="0">
                <a:solidFill>
                  <a:srgbClr val="1B1464"/>
                </a:solidFill>
                <a:latin typeface="BBC Reith Sans" panose="020B0603020204020204" pitchFamily="34" charset="-18"/>
                <a:ea typeface="BBC Reith Sans" panose="020B0603020204020204" pitchFamily="34" charset="-18"/>
                <a:cs typeface="BBC Reith Sans" panose="020B0603020204020204" pitchFamily="34" charset="-18"/>
              </a:rPr>
              <a:t> and gaming.  Meanwhile, the Own It keyboard and app is on hand with advice whenever you type, and allows you to track your feelings and find help whenever you need it most.</a:t>
            </a:r>
          </a:p>
        </p:txBody>
      </p:sp>
      <p:pic>
        <p:nvPicPr>
          <p:cNvPr id="15" name="Picture 1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65382" y="913834"/>
            <a:ext cx="2638842" cy="962362"/>
          </a:xfrm>
          <a:prstGeom prst="rect">
            <a:avLst/>
          </a:prstGeom>
        </p:spPr>
      </p:pic>
      <p:pic>
        <p:nvPicPr>
          <p:cNvPr id="16" name="Picture 1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15606" y="815966"/>
            <a:ext cx="3287182" cy="1238612"/>
          </a:xfrm>
          <a:prstGeom prst="rect">
            <a:avLst/>
          </a:prstGeom>
        </p:spPr>
      </p:pic>
    </p:spTree>
    <p:extLst>
      <p:ext uri="{BB962C8B-B14F-4D97-AF65-F5344CB8AC3E}">
        <p14:creationId xmlns:p14="http://schemas.microsoft.com/office/powerpoint/2010/main" val="24367088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bwMode="auto">
          <a:xfrm>
            <a:off x="503239" y="2930434"/>
            <a:ext cx="8137524" cy="341480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24" name="Rounded Rectangle 23"/>
          <p:cNvSpPr/>
          <p:nvPr/>
        </p:nvSpPr>
        <p:spPr bwMode="auto">
          <a:xfrm>
            <a:off x="503239" y="512763"/>
            <a:ext cx="8137524" cy="2193019"/>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11" name="Title 1"/>
          <p:cNvSpPr txBox="1">
            <a:spLocks/>
          </p:cNvSpPr>
          <p:nvPr/>
        </p:nvSpPr>
        <p:spPr>
          <a:xfrm>
            <a:off x="628650" y="3071286"/>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BBC Reith Sans" panose="020B0603020204020204" pitchFamily="34" charset="-18"/>
                <a:ea typeface="BBC Reith Sans" panose="020B0603020204020204" pitchFamily="34" charset="-18"/>
                <a:cs typeface="BBC Reith Sans" panose="020B0603020204020204" pitchFamily="34" charset="-18"/>
              </a:rPr>
              <a:t>Success Criteria</a:t>
            </a:r>
          </a:p>
        </p:txBody>
      </p:sp>
      <p:sp>
        <p:nvSpPr>
          <p:cNvPr id="12" name="Title 1"/>
          <p:cNvSpPr txBox="1">
            <a:spLocks/>
          </p:cNvSpPr>
          <p:nvPr/>
        </p:nvSpPr>
        <p:spPr>
          <a:xfrm>
            <a:off x="628648" y="734785"/>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BBC Reith Sans" panose="020B0603020204020204" pitchFamily="34" charset="-18"/>
                <a:ea typeface="BBC Reith Sans" panose="020B0603020204020204" pitchFamily="34" charset="-18"/>
                <a:cs typeface="BBC Reith Sans" panose="020B0603020204020204" pitchFamily="34" charset="-18"/>
              </a:rPr>
              <a:t>Aim</a:t>
            </a:r>
          </a:p>
        </p:txBody>
      </p:sp>
      <p:sp>
        <p:nvSpPr>
          <p:cNvPr id="16" name="Content Placeholder 15"/>
          <p:cNvSpPr>
            <a:spLocks noGrp="1"/>
          </p:cNvSpPr>
          <p:nvPr>
            <p:ph idx="1"/>
          </p:nvPr>
        </p:nvSpPr>
        <p:spPr/>
        <p:txBody>
          <a:bodyPr>
            <a:normAutofit/>
          </a:bodyPr>
          <a:lstStyle/>
          <a:p>
            <a:r>
              <a:rPr lang="en-GB" dirty="0">
                <a:latin typeface="BBC Reith Sans" panose="020B0603020204020204" pitchFamily="34" charset="-18"/>
                <a:ea typeface="BBC Reith Sans" panose="020B0603020204020204" pitchFamily="34" charset="-18"/>
                <a:cs typeface="BBC Reith Sans" panose="020B0603020204020204" pitchFamily="34" charset="-18"/>
              </a:rPr>
              <a:t>I can explain what bullying is and explore the impact of kind words and actions.</a:t>
            </a:r>
          </a:p>
        </p:txBody>
      </p:sp>
      <p:sp>
        <p:nvSpPr>
          <p:cNvPr id="20" name="Content Placeholder 15"/>
          <p:cNvSpPr txBox="1">
            <a:spLocks/>
          </p:cNvSpPr>
          <p:nvPr/>
        </p:nvSpPr>
        <p:spPr>
          <a:xfrm>
            <a:off x="628650" y="3466802"/>
            <a:ext cx="7886700" cy="2410469"/>
          </a:xfrm>
          <a:prstGeom prst="rect">
            <a:avLst/>
          </a:prstGeom>
          <a:noFill/>
          <a:ln w="25400">
            <a:noFill/>
          </a:ln>
        </p:spPr>
        <p:txBody>
          <a:bodyPr vert="horz" lIns="180000" tIns="252000" rIns="252000" bIns="18000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BBC Reith Sans" panose="020B0603020204020204" pitchFamily="34" charset="-18"/>
                <a:ea typeface="BBC Reith Sans" panose="020B0603020204020204" pitchFamily="34" charset="-18"/>
                <a:cs typeface="BBC Reith Sans" panose="020B0603020204020204" pitchFamily="34" charset="-18"/>
              </a:rPr>
              <a:t>I can talk about different types of bullying.</a:t>
            </a:r>
          </a:p>
          <a:p>
            <a:r>
              <a:rPr lang="en-GB" dirty="0">
                <a:latin typeface="BBC Reith Sans" panose="020B0603020204020204" pitchFamily="34" charset="-18"/>
                <a:ea typeface="BBC Reith Sans" panose="020B0603020204020204" pitchFamily="34" charset="-18"/>
                <a:cs typeface="BBC Reith Sans" panose="020B0603020204020204" pitchFamily="34" charset="-18"/>
              </a:rPr>
              <a:t>I can discuss how bullying can affect people.</a:t>
            </a:r>
          </a:p>
          <a:p>
            <a:r>
              <a:rPr lang="en-GB" dirty="0">
                <a:latin typeface="BBC Reith Sans" panose="020B0603020204020204" pitchFamily="34" charset="-18"/>
                <a:ea typeface="BBC Reith Sans" panose="020B0603020204020204" pitchFamily="34" charset="-18"/>
                <a:cs typeface="BBC Reith Sans" panose="020B0603020204020204" pitchFamily="34" charset="-18"/>
              </a:rPr>
              <a:t>I can talk about the impact of kindness on our own and others’ emotional wellbeing.</a:t>
            </a:r>
          </a:p>
          <a:p>
            <a:r>
              <a:rPr lang="en-GB" dirty="0">
                <a:latin typeface="BBC Reith Sans" panose="020B0603020204020204" pitchFamily="34" charset="-18"/>
                <a:ea typeface="BBC Reith Sans" panose="020B0603020204020204" pitchFamily="34" charset="-18"/>
                <a:cs typeface="BBC Reith Sans" panose="020B0603020204020204" pitchFamily="34" charset="-18"/>
              </a:rPr>
              <a:t>I can suggest ways we can show kindness to ourselves and to others.</a:t>
            </a:r>
          </a:p>
        </p:txBody>
      </p:sp>
    </p:spTree>
    <p:extLst>
      <p:ext uri="{BB962C8B-B14F-4D97-AF65-F5344CB8AC3E}">
        <p14:creationId xmlns:p14="http://schemas.microsoft.com/office/powerpoint/2010/main" val="447285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075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Arc 22"/>
          <p:cNvSpPr/>
          <p:nvPr/>
        </p:nvSpPr>
        <p:spPr>
          <a:xfrm>
            <a:off x="899592" y="2219754"/>
            <a:ext cx="7200800" cy="3297478"/>
          </a:xfrm>
          <a:prstGeom prst="arc">
            <a:avLst>
              <a:gd name="adj1" fmla="val 10754960"/>
              <a:gd name="adj2" fmla="val 9856769"/>
            </a:avLst>
          </a:prstGeom>
          <a:ln w="19050">
            <a:solidFill>
              <a:srgbClr val="01407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 name="Title 20"/>
          <p:cNvSpPr>
            <a:spLocks noGrp="1"/>
          </p:cNvSpPr>
          <p:nvPr>
            <p:ph type="title"/>
          </p:nvPr>
        </p:nvSpPr>
        <p:spPr>
          <a:xfrm>
            <a:off x="461962" y="476672"/>
            <a:ext cx="8220075" cy="994306"/>
          </a:xfrm>
          <a:ln>
            <a:noFill/>
          </a:ln>
        </p:spPr>
        <p:txBody>
          <a:bodyPr/>
          <a:lstStyle/>
          <a:p>
            <a:r>
              <a:rPr lang="en-GB" sz="3600" dirty="0">
                <a:ln w="12700">
                  <a:noFill/>
                </a:ln>
                <a:solidFill>
                  <a:srgbClr val="2E303D"/>
                </a:solidFill>
                <a:latin typeface="BBC Reith Sans" panose="020B0603020204020204" pitchFamily="34" charset="0"/>
                <a:ea typeface="BBC Reith Sans" panose="020B0603020204020204" pitchFamily="34" charset="0"/>
                <a:cs typeface="BBC Reith Sans" panose="020B0603020204020204" pitchFamily="34" charset="0"/>
              </a:rPr>
              <a:t>What Is Bullying?</a:t>
            </a:r>
          </a:p>
        </p:txBody>
      </p:sp>
      <p:sp>
        <p:nvSpPr>
          <p:cNvPr id="15" name="Rectangle 14"/>
          <p:cNvSpPr/>
          <p:nvPr/>
        </p:nvSpPr>
        <p:spPr>
          <a:xfrm>
            <a:off x="755650" y="1360682"/>
            <a:ext cx="7486633" cy="338554"/>
          </a:xfrm>
          <a:prstGeom prst="rect">
            <a:avLst/>
          </a:prstGeom>
        </p:spPr>
        <p:txBody>
          <a:bodyPr wrap="square">
            <a:spAutoFit/>
          </a:bodyPr>
          <a:lstStyle/>
          <a:p>
            <a:pPr algn="ctr"/>
            <a:r>
              <a:rPr lang="en-GB" sz="1600" dirty="0">
                <a:solidFill>
                  <a:schemeClr val="dk1"/>
                </a:solidFill>
                <a:latin typeface="BBC Reith Sans" panose="020B0603020204020204" pitchFamily="34" charset="-18"/>
                <a:ea typeface="BBC Reith Sans" panose="020B0603020204020204" pitchFamily="34" charset="-18"/>
                <a:cs typeface="BBC Reith Sans" panose="020B0603020204020204" pitchFamily="34" charset="-18"/>
              </a:rPr>
              <a:t>Look at these pictures and talk in your groups about what bullying can be. </a:t>
            </a:r>
          </a:p>
        </p:txBody>
      </p:sp>
      <p:sp>
        <p:nvSpPr>
          <p:cNvPr id="31" name="Arc 30"/>
          <p:cNvSpPr/>
          <p:nvPr/>
        </p:nvSpPr>
        <p:spPr>
          <a:xfrm>
            <a:off x="1124000" y="2014058"/>
            <a:ext cx="7128792" cy="3863213"/>
          </a:xfrm>
          <a:prstGeom prst="arc">
            <a:avLst>
              <a:gd name="adj1" fmla="val 18427457"/>
              <a:gd name="adj2" fmla="val 17601107"/>
            </a:avLst>
          </a:prstGeom>
          <a:ln w="19050">
            <a:solidFill>
              <a:srgbClr val="ED6C7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49884" y="4141936"/>
            <a:ext cx="1469998" cy="2096479"/>
          </a:xfrm>
          <a:prstGeom prst="rect">
            <a:avLst/>
          </a:prstGeom>
        </p:spPr>
      </p:pic>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1560" y="2190268"/>
            <a:ext cx="1632568" cy="1814795"/>
          </a:xfrm>
          <a:prstGeom prst="rect">
            <a:avLst/>
          </a:prstGeom>
        </p:spPr>
      </p:pic>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52358" y="4611958"/>
            <a:ext cx="1923504" cy="1688409"/>
          </a:xfrm>
          <a:prstGeom prst="rect">
            <a:avLst/>
          </a:prstGeom>
        </p:spPr>
      </p:pic>
      <p:pic>
        <p:nvPicPr>
          <p:cNvPr id="6" name="Picture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71816" y="4713771"/>
            <a:ext cx="1833541" cy="1484784"/>
          </a:xfrm>
          <a:prstGeom prst="rect">
            <a:avLst/>
          </a:prstGeom>
        </p:spPr>
      </p:pic>
      <p:pic>
        <p:nvPicPr>
          <p:cNvPr id="8" name="Picture 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1560" y="4319885"/>
            <a:ext cx="1412723" cy="1988840"/>
          </a:xfrm>
          <a:prstGeom prst="rect">
            <a:avLst/>
          </a:prstGeom>
        </p:spPr>
      </p:pic>
      <p:pic>
        <p:nvPicPr>
          <p:cNvPr id="12" name="Picture 1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756568" y="1785800"/>
            <a:ext cx="1519237" cy="1727867"/>
          </a:xfrm>
          <a:prstGeom prst="rect">
            <a:avLst/>
          </a:prstGeom>
        </p:spPr>
      </p:pic>
      <p:pic>
        <p:nvPicPr>
          <p:cNvPr id="14" name="Picture 13"/>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671577" y="1990261"/>
            <a:ext cx="1685891" cy="1628800"/>
          </a:xfrm>
          <a:prstGeom prst="rect">
            <a:avLst/>
          </a:prstGeom>
        </p:spPr>
      </p:pic>
      <p:pic>
        <p:nvPicPr>
          <p:cNvPr id="18" name="Picture 17"/>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671816" y="1500464"/>
            <a:ext cx="1686555" cy="1650947"/>
          </a:xfrm>
          <a:prstGeom prst="rect">
            <a:avLst/>
          </a:prstGeom>
        </p:spPr>
      </p:pic>
      <p:sp>
        <p:nvSpPr>
          <p:cNvPr id="16" name="Rectangle 15"/>
          <p:cNvSpPr/>
          <p:nvPr/>
        </p:nvSpPr>
        <p:spPr>
          <a:xfrm>
            <a:off x="2893303" y="3466233"/>
            <a:ext cx="3391415" cy="1017533"/>
          </a:xfrm>
          <a:prstGeom prst="rect">
            <a:avLst/>
          </a:prstGeom>
          <a:solidFill>
            <a:srgbClr val="FBFBFB"/>
          </a:solidFill>
          <a:ln w="19050">
            <a:solidFill>
              <a:srgbClr val="2E30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rgbClr val="2E303D"/>
                </a:solidFill>
                <a:latin typeface="BBC Reith Sans" panose="020B0603020204020204" pitchFamily="34" charset="-18"/>
                <a:ea typeface="BBC Reith Sans" panose="020B0603020204020204" pitchFamily="34" charset="-18"/>
                <a:cs typeface="BBC Reith Sans" panose="020B0603020204020204" pitchFamily="34" charset="-18"/>
              </a:rPr>
              <a:t>Can you complete this sentence?</a:t>
            </a:r>
          </a:p>
          <a:p>
            <a:pPr algn="ctr"/>
            <a:endParaRPr lang="en-GB" sz="1600" dirty="0">
              <a:latin typeface="BBC Reith Sans" panose="020B0603020204020204" pitchFamily="34" charset="-18"/>
              <a:ea typeface="BBC Reith Sans" panose="020B0603020204020204" pitchFamily="34" charset="-18"/>
              <a:cs typeface="BBC Reith Sans" panose="020B0603020204020204" pitchFamily="34" charset="-18"/>
            </a:endParaRPr>
          </a:p>
          <a:p>
            <a:pPr algn="ctr"/>
            <a:r>
              <a:rPr lang="en-GB" b="1" dirty="0">
                <a:solidFill>
                  <a:srgbClr val="2E303D"/>
                </a:solidFill>
                <a:latin typeface="BBC Reith Sans" panose="020B0603020204020204" pitchFamily="34" charset="-18"/>
                <a:ea typeface="BBC Reith Sans" panose="020B0603020204020204" pitchFamily="34" charset="-18"/>
                <a:cs typeface="BBC Reith Sans" panose="020B0603020204020204" pitchFamily="34" charset="-18"/>
              </a:rPr>
              <a:t>Bullying is…. </a:t>
            </a:r>
          </a:p>
        </p:txBody>
      </p:sp>
    </p:spTree>
    <p:extLst>
      <p:ext uri="{BB962C8B-B14F-4D97-AF65-F5344CB8AC3E}">
        <p14:creationId xmlns:p14="http://schemas.microsoft.com/office/powerpoint/2010/main" val="3878852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childTnLst>
                                </p:cTn>
                              </p:par>
                            </p:childTnLst>
                          </p:cTn>
                        </p:par>
                        <p:par>
                          <p:cTn id="20" fill="hold">
                            <p:stCondLst>
                              <p:cond delay="35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childTnLst>
                                </p:cTn>
                              </p:par>
                            </p:childTnLst>
                          </p:cTn>
                        </p:par>
                        <p:par>
                          <p:cTn id="24" fill="hold">
                            <p:stCondLst>
                              <p:cond delay="4500"/>
                            </p:stCondLst>
                            <p:childTnLst>
                              <p:par>
                                <p:cTn id="25" presetID="10"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childTnLst>
                                </p:cTn>
                              </p:par>
                            </p:childTnLst>
                          </p:cTn>
                        </p:par>
                        <p:par>
                          <p:cTn id="28" fill="hold">
                            <p:stCondLst>
                              <p:cond delay="5500"/>
                            </p:stCondLst>
                            <p:childTnLst>
                              <p:par>
                                <p:cTn id="29" presetID="10"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childTnLst>
                                </p:cTn>
                              </p:par>
                            </p:childTnLst>
                          </p:cTn>
                        </p:par>
                        <p:par>
                          <p:cTn id="32" fill="hold">
                            <p:stCondLst>
                              <p:cond delay="6500"/>
                            </p:stCondLst>
                            <p:childTnLst>
                              <p:par>
                                <p:cTn id="33" presetID="10"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childTnLst>
                                </p:cTn>
                              </p:par>
                            </p:childTnLst>
                          </p:cTn>
                        </p:par>
                        <p:par>
                          <p:cTn id="36" fill="hold">
                            <p:stCondLst>
                              <p:cond delay="7500"/>
                            </p:stCondLst>
                            <p:childTnLst>
                              <p:par>
                                <p:cTn id="37" presetID="10" presetClass="entr" presetSubtype="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1000"/>
                                        <p:tgtEl>
                                          <p:spTgt spid="8"/>
                                        </p:tgtEl>
                                      </p:cBhvr>
                                    </p:animEffect>
                                  </p:childTnLst>
                                </p:cTn>
                              </p:par>
                            </p:childTnLst>
                          </p:cTn>
                        </p:par>
                        <p:par>
                          <p:cTn id="40" fill="hold">
                            <p:stCondLst>
                              <p:cond delay="8500"/>
                            </p:stCondLst>
                            <p:childTnLst>
                              <p:par>
                                <p:cTn id="41" presetID="22" presetClass="entr" presetSubtype="2"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right)">
                                      <p:cBhvr>
                                        <p:cTn id="43" dur="1750"/>
                                        <p:tgtEl>
                                          <p:spTgt spid="31"/>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1500"/>
                                        <p:tgtEl>
                                          <p:spTgt spid="23"/>
                                        </p:tgtEl>
                                      </p:cBhvr>
                                    </p:animEffect>
                                  </p:childTnLst>
                                </p:cTn>
                              </p:par>
                            </p:childTnLst>
                          </p:cTn>
                        </p:par>
                        <p:par>
                          <p:cTn id="47" fill="hold">
                            <p:stCondLst>
                              <p:cond delay="10250"/>
                            </p:stCondLst>
                            <p:childTnLst>
                              <p:par>
                                <p:cTn id="48" presetID="10" presetClass="entr" presetSubtype="0"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000"/>
                                        <p:tgtEl>
                                          <p:spTgt spid="16"/>
                                        </p:tgtEl>
                                      </p:cBhvr>
                                    </p:animEffect>
                                  </p:childTnLst>
                                </p:cTn>
                              </p:par>
                              <p:par>
                                <p:cTn id="51" presetID="10" presetClass="entr" presetSubtype="0" fill="hold" nodeType="withEffect">
                                  <p:stCondLst>
                                    <p:cond delay="0"/>
                                  </p:stCondLst>
                                  <p:childTnLst>
                                    <p:set>
                                      <p:cBhvr>
                                        <p:cTn id="52" dur="1" fill="hold">
                                          <p:stCondLst>
                                            <p:cond delay="0"/>
                                          </p:stCondLst>
                                        </p:cTn>
                                        <p:tgtEl>
                                          <p:spTgt spid="16">
                                            <p:txEl>
                                              <p:pRg st="0" end="0"/>
                                            </p:txEl>
                                          </p:spTgt>
                                        </p:tgtEl>
                                        <p:attrNameLst>
                                          <p:attrName>style.visibility</p:attrName>
                                        </p:attrNameLst>
                                      </p:cBhvr>
                                      <p:to>
                                        <p:strVal val="visible"/>
                                      </p:to>
                                    </p:set>
                                    <p:animEffect transition="in" filter="fade">
                                      <p:cBhvr>
                                        <p:cTn id="53" dur="1250"/>
                                        <p:tgtEl>
                                          <p:spTgt spid="16">
                                            <p:txEl>
                                              <p:pRg st="0" end="0"/>
                                            </p:txEl>
                                          </p:spTgt>
                                        </p:tgtEl>
                                      </p:cBhvr>
                                    </p:animEffect>
                                  </p:childTnLst>
                                </p:cTn>
                              </p:par>
                            </p:childTnLst>
                          </p:cTn>
                        </p:par>
                        <p:par>
                          <p:cTn id="54" fill="hold">
                            <p:stCondLst>
                              <p:cond delay="11500"/>
                            </p:stCondLst>
                            <p:childTnLst>
                              <p:par>
                                <p:cTn id="55" presetID="10" presetClass="entr" presetSubtype="0" fill="hold" nodeType="afterEffect">
                                  <p:stCondLst>
                                    <p:cond delay="1000"/>
                                  </p:stCondLst>
                                  <p:childTnLst>
                                    <p:set>
                                      <p:cBhvr>
                                        <p:cTn id="56" dur="1" fill="hold">
                                          <p:stCondLst>
                                            <p:cond delay="0"/>
                                          </p:stCondLst>
                                        </p:cTn>
                                        <p:tgtEl>
                                          <p:spTgt spid="16">
                                            <p:txEl>
                                              <p:pRg st="2" end="2"/>
                                            </p:txEl>
                                          </p:spTgt>
                                        </p:tgtEl>
                                        <p:attrNameLst>
                                          <p:attrName>style.visibility</p:attrName>
                                        </p:attrNameLst>
                                      </p:cBhvr>
                                      <p:to>
                                        <p:strVal val="visible"/>
                                      </p:to>
                                    </p:set>
                                    <p:animEffect transition="in" filter="fade">
                                      <p:cBhvr>
                                        <p:cTn id="57" dur="1000"/>
                                        <p:tgtEl>
                                          <p:spTgt spid="1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5" grpId="0"/>
      <p:bldP spid="31"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53492" y="2201333"/>
            <a:ext cx="3096344" cy="4060087"/>
          </a:xfrm>
          <a:prstGeom prst="rect">
            <a:avLst/>
          </a:prstGeom>
          <a:solidFill>
            <a:srgbClr val="AFDEF9"/>
          </a:solidFill>
          <a:ln w="19050">
            <a:solidFill>
              <a:srgbClr val="2E30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itle 20"/>
          <p:cNvSpPr>
            <a:spLocks noGrp="1"/>
          </p:cNvSpPr>
          <p:nvPr>
            <p:ph type="title"/>
          </p:nvPr>
        </p:nvSpPr>
        <p:spPr>
          <a:xfrm>
            <a:off x="461962" y="476672"/>
            <a:ext cx="8220075" cy="994306"/>
          </a:xfrm>
          <a:ln>
            <a:noFill/>
          </a:ln>
        </p:spPr>
        <p:txBody>
          <a:bodyPr/>
          <a:lstStyle/>
          <a:p>
            <a:r>
              <a:rPr lang="en-GB" sz="3600" dirty="0">
                <a:ln w="12700">
                  <a:noFill/>
                </a:ln>
                <a:solidFill>
                  <a:srgbClr val="2E303D"/>
                </a:solidFill>
                <a:latin typeface="BBC Reith Sans" panose="020B0603020204020204" pitchFamily="34" charset="0"/>
                <a:ea typeface="BBC Reith Sans" panose="020B0603020204020204" pitchFamily="34" charset="0"/>
                <a:cs typeface="BBC Reith Sans" panose="020B0603020204020204" pitchFamily="34" charset="0"/>
              </a:rPr>
              <a:t>What Is Bullying?</a:t>
            </a:r>
          </a:p>
        </p:txBody>
      </p:sp>
      <p:sp>
        <p:nvSpPr>
          <p:cNvPr id="19" name="Rectangle 18"/>
          <p:cNvSpPr/>
          <p:nvPr/>
        </p:nvSpPr>
        <p:spPr>
          <a:xfrm>
            <a:off x="539750" y="1369080"/>
            <a:ext cx="8064500" cy="722489"/>
          </a:xfrm>
          <a:prstGeom prst="rect">
            <a:avLst/>
          </a:prstGeom>
          <a:solidFill>
            <a:srgbClr val="2E303D"/>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TextBox 19"/>
          <p:cNvSpPr txBox="1"/>
          <p:nvPr/>
        </p:nvSpPr>
        <p:spPr>
          <a:xfrm>
            <a:off x="755650" y="1483994"/>
            <a:ext cx="7632700" cy="492443"/>
          </a:xfrm>
          <a:prstGeom prst="rect">
            <a:avLst/>
          </a:prstGeom>
          <a:noFill/>
        </p:spPr>
        <p:txBody>
          <a:bodyPr wrap="square" lIns="0" tIns="0" rIns="0" bIns="0" rtlCol="0">
            <a:spAutoFit/>
          </a:bodyPr>
          <a:lstStyle/>
          <a:p>
            <a:r>
              <a:rPr lang="en-GB" sz="1600" dirty="0">
                <a:solidFill>
                  <a:schemeClr val="bg1"/>
                </a:solidFill>
                <a:latin typeface="BBC Reith Sans" panose="020B0603020204020204" pitchFamily="34" charset="0"/>
                <a:ea typeface="BBC Reith Sans" panose="020B0603020204020204" pitchFamily="34" charset="0"/>
                <a:cs typeface="BBC Reith Sans" panose="020B0603020204020204" pitchFamily="34" charset="0"/>
                <a:sym typeface="Roboto"/>
              </a:rPr>
              <a:t>Bullying can happen in lots of different ways. It can happen to anyone and often involves someone thinking they are more powerful than someone else. Bullying:</a:t>
            </a:r>
          </a:p>
        </p:txBody>
      </p:sp>
      <p:sp>
        <p:nvSpPr>
          <p:cNvPr id="22" name="TextBox 21"/>
          <p:cNvSpPr txBox="1"/>
          <p:nvPr/>
        </p:nvSpPr>
        <p:spPr>
          <a:xfrm>
            <a:off x="3779912" y="2321880"/>
            <a:ext cx="4680446" cy="393954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t>is when someone intentionally hurts someone else with their actions or their words;</a:t>
            </a:r>
            <a:b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br>
            <a:endPar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endParaRPr>
          </a:p>
          <a:p>
            <a:pPr marL="285750" indent="-285750">
              <a:buFont typeface="Arial" panose="020B0604020202020204" pitchFamily="34" charset="0"/>
              <a:buChar char="•"/>
            </a:pPr>
            <a: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t>can hurt people’s feelings, body or mind;</a:t>
            </a:r>
            <a:b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br>
            <a:endPar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endParaRPr>
          </a:p>
          <a:p>
            <a:pPr marL="285750" indent="-285750">
              <a:buFont typeface="Arial" panose="020B0604020202020204" pitchFamily="34" charset="0"/>
              <a:buChar char="•"/>
            </a:pPr>
            <a: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t>can happen in a group or individually;</a:t>
            </a:r>
            <a:b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br>
            <a:endPar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endParaRPr>
          </a:p>
          <a:p>
            <a:pPr marL="285750" indent="-285750">
              <a:buFont typeface="Arial" panose="020B0604020202020204" pitchFamily="34" charset="0"/>
              <a:buChar char="•"/>
            </a:pPr>
            <a: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t>involves someone feeling they are more important than someone else;</a:t>
            </a:r>
            <a:b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br>
            <a:endPar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endParaRPr>
          </a:p>
          <a:p>
            <a:pPr marL="285750" indent="-285750">
              <a:buFont typeface="Arial" panose="020B0604020202020204" pitchFamily="34" charset="0"/>
              <a:buChar char="•"/>
            </a:pPr>
            <a: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t>can be in person or online;</a:t>
            </a:r>
            <a:b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br>
            <a:endPar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endParaRPr>
          </a:p>
          <a:p>
            <a:pPr marL="285750" indent="-285750">
              <a:buFont typeface="Arial" panose="020B0604020202020204" pitchFamily="34" charset="0"/>
              <a:buChar char="•"/>
            </a:pPr>
            <a: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t>often happens repeatedly but may happen </a:t>
            </a:r>
            <a:b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br>
            <a: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t>just once;</a:t>
            </a:r>
            <a:b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br>
            <a:endPar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endParaRPr>
          </a:p>
          <a:p>
            <a:pPr marL="285750" indent="-285750">
              <a:buFont typeface="Arial" panose="020B0604020202020204" pitchFamily="34" charset="0"/>
              <a:buChar char="•"/>
            </a:pPr>
            <a:r>
              <a:rPr lang="en-GB" sz="1600" b="1"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t>is not OK!</a:t>
            </a:r>
          </a:p>
        </p:txBody>
      </p:sp>
      <p:sp>
        <p:nvSpPr>
          <p:cNvPr id="4" name="Rectangle 3"/>
          <p:cNvSpPr/>
          <p:nvPr/>
        </p:nvSpPr>
        <p:spPr>
          <a:xfrm>
            <a:off x="553492" y="5643563"/>
            <a:ext cx="3096344" cy="617857"/>
          </a:xfrm>
          <a:prstGeom prst="rect">
            <a:avLst/>
          </a:prstGeom>
          <a:solidFill>
            <a:srgbClr val="2E30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5650" y="2363386"/>
            <a:ext cx="2454124" cy="3789648"/>
          </a:xfrm>
          <a:prstGeom prst="rect">
            <a:avLst/>
          </a:prstGeom>
        </p:spPr>
      </p:pic>
    </p:spTree>
    <p:extLst>
      <p:ext uri="{BB962C8B-B14F-4D97-AF65-F5344CB8AC3E}">
        <p14:creationId xmlns:p14="http://schemas.microsoft.com/office/powerpoint/2010/main" val="3434067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fade">
                                      <p:cBhvr>
                                        <p:cTn id="12" dur="1000"/>
                                        <p:tgtEl>
                                          <p:spTgt spid="2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xEl>
                                              <p:pRg st="1" end="1"/>
                                            </p:txEl>
                                          </p:spTgt>
                                        </p:tgtEl>
                                        <p:attrNameLst>
                                          <p:attrName>style.visibility</p:attrName>
                                        </p:attrNameLst>
                                      </p:cBhvr>
                                      <p:to>
                                        <p:strVal val="visible"/>
                                      </p:to>
                                    </p:set>
                                    <p:animEffect transition="in" filter="fade">
                                      <p:cBhvr>
                                        <p:cTn id="17" dur="500"/>
                                        <p:tgtEl>
                                          <p:spTgt spid="2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xEl>
                                              <p:pRg st="2" end="2"/>
                                            </p:txEl>
                                          </p:spTgt>
                                        </p:tgtEl>
                                        <p:attrNameLst>
                                          <p:attrName>style.visibility</p:attrName>
                                        </p:attrNameLst>
                                      </p:cBhvr>
                                      <p:to>
                                        <p:strVal val="visible"/>
                                      </p:to>
                                    </p:set>
                                    <p:animEffect transition="in" filter="fade">
                                      <p:cBhvr>
                                        <p:cTn id="22" dur="500"/>
                                        <p:tgtEl>
                                          <p:spTgt spid="2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2">
                                            <p:txEl>
                                              <p:pRg st="3" end="3"/>
                                            </p:txEl>
                                          </p:spTgt>
                                        </p:tgtEl>
                                        <p:attrNameLst>
                                          <p:attrName>style.visibility</p:attrName>
                                        </p:attrNameLst>
                                      </p:cBhvr>
                                      <p:to>
                                        <p:strVal val="visible"/>
                                      </p:to>
                                    </p:set>
                                    <p:animEffect transition="in" filter="fade">
                                      <p:cBhvr>
                                        <p:cTn id="27" dur="500"/>
                                        <p:tgtEl>
                                          <p:spTgt spid="22">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2">
                                            <p:txEl>
                                              <p:pRg st="4" end="4"/>
                                            </p:txEl>
                                          </p:spTgt>
                                        </p:tgtEl>
                                        <p:attrNameLst>
                                          <p:attrName>style.visibility</p:attrName>
                                        </p:attrNameLst>
                                      </p:cBhvr>
                                      <p:to>
                                        <p:strVal val="visible"/>
                                      </p:to>
                                    </p:set>
                                    <p:animEffect transition="in" filter="fade">
                                      <p:cBhvr>
                                        <p:cTn id="32" dur="500"/>
                                        <p:tgtEl>
                                          <p:spTgt spid="22">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2">
                                            <p:txEl>
                                              <p:pRg st="5" end="5"/>
                                            </p:txEl>
                                          </p:spTgt>
                                        </p:tgtEl>
                                        <p:attrNameLst>
                                          <p:attrName>style.visibility</p:attrName>
                                        </p:attrNameLst>
                                      </p:cBhvr>
                                      <p:to>
                                        <p:strVal val="visible"/>
                                      </p:to>
                                    </p:set>
                                    <p:animEffect transition="in" filter="fade">
                                      <p:cBhvr>
                                        <p:cTn id="37" dur="500"/>
                                        <p:tgtEl>
                                          <p:spTgt spid="22">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2">
                                            <p:txEl>
                                              <p:pRg st="6" end="6"/>
                                            </p:txEl>
                                          </p:spTgt>
                                        </p:tgtEl>
                                        <p:attrNameLst>
                                          <p:attrName>style.visibility</p:attrName>
                                        </p:attrNameLst>
                                      </p:cBhvr>
                                      <p:to>
                                        <p:strVal val="visible"/>
                                      </p:to>
                                    </p:set>
                                    <p:animEffect transition="in" filter="fade">
                                      <p:cBhvr>
                                        <p:cTn id="42" dur="500"/>
                                        <p:tgtEl>
                                          <p:spTgt spid="2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0"/>
          <p:cNvSpPr>
            <a:spLocks noGrp="1"/>
          </p:cNvSpPr>
          <p:nvPr>
            <p:ph type="title"/>
          </p:nvPr>
        </p:nvSpPr>
        <p:spPr>
          <a:xfrm>
            <a:off x="461962" y="476672"/>
            <a:ext cx="8220075" cy="994306"/>
          </a:xfrm>
          <a:ln>
            <a:noFill/>
          </a:ln>
        </p:spPr>
        <p:txBody>
          <a:bodyPr/>
          <a:lstStyle/>
          <a:p>
            <a:r>
              <a:rPr lang="en-GB" sz="3600" dirty="0">
                <a:ln w="12700">
                  <a:noFill/>
                </a:ln>
                <a:solidFill>
                  <a:srgbClr val="2E303D"/>
                </a:solidFill>
                <a:latin typeface="BBC Reith Sans" panose="020B0603020204020204" pitchFamily="34" charset="0"/>
                <a:ea typeface="BBC Reith Sans" panose="020B0603020204020204" pitchFamily="34" charset="0"/>
                <a:cs typeface="BBC Reith Sans" panose="020B0603020204020204" pitchFamily="34" charset="0"/>
              </a:rPr>
              <a:t>What Is Bullying?</a:t>
            </a:r>
          </a:p>
        </p:txBody>
      </p:sp>
      <p:sp>
        <p:nvSpPr>
          <p:cNvPr id="20" name="TextBox 19"/>
          <p:cNvSpPr txBox="1"/>
          <p:nvPr/>
        </p:nvSpPr>
        <p:spPr>
          <a:xfrm>
            <a:off x="755650" y="1479361"/>
            <a:ext cx="7632700" cy="246221"/>
          </a:xfrm>
          <a:prstGeom prst="rect">
            <a:avLst/>
          </a:prstGeom>
          <a:noFill/>
        </p:spPr>
        <p:txBody>
          <a:bodyPr wrap="square" lIns="0" tIns="0" rIns="0" bIns="0" rtlCol="0">
            <a:spAutoFit/>
          </a:bodyPr>
          <a:lstStyle/>
          <a:p>
            <a: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t>Let’s look at some different forms of bullying.</a:t>
            </a:r>
          </a:p>
        </p:txBody>
      </p:sp>
      <p:grpSp>
        <p:nvGrpSpPr>
          <p:cNvPr id="2" name="Group 1"/>
          <p:cNvGrpSpPr/>
          <p:nvPr/>
        </p:nvGrpSpPr>
        <p:grpSpPr>
          <a:xfrm>
            <a:off x="539750" y="1904938"/>
            <a:ext cx="8064500" cy="1016759"/>
            <a:chOff x="539750" y="1904938"/>
            <a:chExt cx="8064500" cy="1016759"/>
          </a:xfrm>
        </p:grpSpPr>
        <p:sp>
          <p:nvSpPr>
            <p:cNvPr id="11" name="Rectangle 10"/>
            <p:cNvSpPr/>
            <p:nvPr/>
          </p:nvSpPr>
          <p:spPr>
            <a:xfrm>
              <a:off x="539750" y="1904938"/>
              <a:ext cx="8064500" cy="1016759"/>
            </a:xfrm>
            <a:prstGeom prst="rect">
              <a:avLst/>
            </a:prstGeom>
            <a:solidFill>
              <a:srgbClr val="CFE09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p:cNvSpPr txBox="1"/>
            <p:nvPr/>
          </p:nvSpPr>
          <p:spPr>
            <a:xfrm>
              <a:off x="755650" y="2019852"/>
              <a:ext cx="5544542" cy="738664"/>
            </a:xfrm>
            <a:prstGeom prst="rect">
              <a:avLst/>
            </a:prstGeom>
            <a:noFill/>
          </p:spPr>
          <p:txBody>
            <a:bodyPr wrap="square" lIns="0" tIns="0" rIns="0" bIns="0" rtlCol="0">
              <a:spAutoFit/>
            </a:bodyPr>
            <a:lstStyle/>
            <a:p>
              <a: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t>Physical bullying is when someone uses their body to hurt someone else. This may include hitting, kicking, punching, pushing and damaging property.</a:t>
              </a:r>
            </a:p>
          </p:txBody>
        </p:sp>
      </p:grpSp>
      <p:grpSp>
        <p:nvGrpSpPr>
          <p:cNvPr id="3" name="Group 2"/>
          <p:cNvGrpSpPr/>
          <p:nvPr/>
        </p:nvGrpSpPr>
        <p:grpSpPr>
          <a:xfrm>
            <a:off x="539750" y="3094519"/>
            <a:ext cx="8064500" cy="722489"/>
            <a:chOff x="539750" y="3094519"/>
            <a:chExt cx="8064500" cy="722489"/>
          </a:xfrm>
        </p:grpSpPr>
        <p:sp>
          <p:nvSpPr>
            <p:cNvPr id="13" name="Rectangle 12"/>
            <p:cNvSpPr/>
            <p:nvPr/>
          </p:nvSpPr>
          <p:spPr>
            <a:xfrm>
              <a:off x="539750" y="3094519"/>
              <a:ext cx="8064500" cy="722489"/>
            </a:xfrm>
            <a:prstGeom prst="rect">
              <a:avLst/>
            </a:prstGeom>
            <a:solidFill>
              <a:srgbClr val="F8BD95"/>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TextBox 13"/>
            <p:cNvSpPr txBox="1"/>
            <p:nvPr/>
          </p:nvSpPr>
          <p:spPr>
            <a:xfrm>
              <a:off x="755650" y="3209433"/>
              <a:ext cx="5544542" cy="492443"/>
            </a:xfrm>
            <a:prstGeom prst="rect">
              <a:avLst/>
            </a:prstGeom>
            <a:noFill/>
          </p:spPr>
          <p:txBody>
            <a:bodyPr wrap="square" lIns="0" tIns="0" rIns="0" bIns="0" rtlCol="0">
              <a:spAutoFit/>
            </a:bodyPr>
            <a:lstStyle/>
            <a:p>
              <a: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t>Verbal bullying is when someone uses their words to hurt someone else. This may include name-calling and teasing. </a:t>
              </a:r>
            </a:p>
          </p:txBody>
        </p:sp>
      </p:grpSp>
      <p:grpSp>
        <p:nvGrpSpPr>
          <p:cNvPr id="4" name="Group 3"/>
          <p:cNvGrpSpPr/>
          <p:nvPr/>
        </p:nvGrpSpPr>
        <p:grpSpPr>
          <a:xfrm>
            <a:off x="539750" y="3989831"/>
            <a:ext cx="8064500" cy="936104"/>
            <a:chOff x="539750" y="3989831"/>
            <a:chExt cx="8064500" cy="936104"/>
          </a:xfrm>
        </p:grpSpPr>
        <p:sp>
          <p:nvSpPr>
            <p:cNvPr id="15" name="Rectangle 14"/>
            <p:cNvSpPr/>
            <p:nvPr/>
          </p:nvSpPr>
          <p:spPr>
            <a:xfrm>
              <a:off x="539750" y="3989831"/>
              <a:ext cx="8064500" cy="936104"/>
            </a:xfrm>
            <a:prstGeom prst="rect">
              <a:avLst/>
            </a:prstGeom>
            <a:solidFill>
              <a:srgbClr val="AFDEF9"/>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TextBox 15"/>
            <p:cNvSpPr txBox="1"/>
            <p:nvPr/>
          </p:nvSpPr>
          <p:spPr>
            <a:xfrm>
              <a:off x="755650" y="4104745"/>
              <a:ext cx="5544542" cy="738664"/>
            </a:xfrm>
            <a:prstGeom prst="rect">
              <a:avLst/>
            </a:prstGeom>
            <a:noFill/>
          </p:spPr>
          <p:txBody>
            <a:bodyPr wrap="square" lIns="0" tIns="0" rIns="0" bIns="0" rtlCol="0">
              <a:spAutoFit/>
            </a:bodyPr>
            <a:lstStyle/>
            <a:p>
              <a: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t>Social bullying is when someone tries to make others think badly of someone on purpose. This may include excluding them, spreading rumours or telling lies about someone.</a:t>
              </a:r>
            </a:p>
          </p:txBody>
        </p:sp>
      </p:grpSp>
      <p:grpSp>
        <p:nvGrpSpPr>
          <p:cNvPr id="6" name="Group 5"/>
          <p:cNvGrpSpPr/>
          <p:nvPr/>
        </p:nvGrpSpPr>
        <p:grpSpPr>
          <a:xfrm>
            <a:off x="539749" y="5126331"/>
            <a:ext cx="8064501" cy="1158488"/>
            <a:chOff x="539749" y="5126331"/>
            <a:chExt cx="8064501" cy="1158488"/>
          </a:xfrm>
        </p:grpSpPr>
        <p:sp>
          <p:nvSpPr>
            <p:cNvPr id="17" name="Rectangle 16"/>
            <p:cNvSpPr/>
            <p:nvPr/>
          </p:nvSpPr>
          <p:spPr>
            <a:xfrm>
              <a:off x="539749" y="5126331"/>
              <a:ext cx="8064501" cy="1158488"/>
            </a:xfrm>
            <a:prstGeom prst="rect">
              <a:avLst/>
            </a:prstGeom>
            <a:solidFill>
              <a:srgbClr val="8ACBC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TextBox 17"/>
            <p:cNvSpPr txBox="1"/>
            <p:nvPr/>
          </p:nvSpPr>
          <p:spPr>
            <a:xfrm>
              <a:off x="755650" y="5241245"/>
              <a:ext cx="5544542" cy="984885"/>
            </a:xfrm>
            <a:prstGeom prst="rect">
              <a:avLst/>
            </a:prstGeom>
            <a:noFill/>
          </p:spPr>
          <p:txBody>
            <a:bodyPr wrap="square" lIns="0" tIns="0" rIns="0" bIns="0" rtlCol="0">
              <a:spAutoFit/>
            </a:bodyPr>
            <a:lstStyle/>
            <a:p>
              <a:r>
                <a:rPr lang="en-GB" sz="1600" dirty="0">
                  <a:solidFill>
                    <a:srgbClr val="1C1C1C"/>
                  </a:solidFill>
                  <a:latin typeface="BBC Reith Sans" panose="020B0603020204020204" pitchFamily="34" charset="0"/>
                  <a:ea typeface="BBC Reith Sans" panose="020B0603020204020204" pitchFamily="34" charset="0"/>
                  <a:cs typeface="BBC Reith Sans" panose="020B0603020204020204" pitchFamily="34" charset="0"/>
                  <a:sym typeface="Roboto"/>
                </a:rPr>
                <a:t>Cyberbullying is when someone is bullied using technology such as a computer, laptop, tablet or mobile phone. This may include sending hurtful images, texts, social media posts or emails. </a:t>
              </a:r>
            </a:p>
          </p:txBody>
        </p:sp>
      </p:grpSp>
      <p:pic>
        <p:nvPicPr>
          <p:cNvPr id="23" name="Picture 2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090514" y="1695959"/>
            <a:ext cx="1009878" cy="1228985"/>
          </a:xfrm>
          <a:prstGeom prst="rect">
            <a:avLst/>
          </a:prstGeom>
        </p:spPr>
      </p:pic>
      <p:pic>
        <p:nvPicPr>
          <p:cNvPr id="25" name="Picture 2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61756" y="3599876"/>
            <a:ext cx="1354660" cy="1326060"/>
          </a:xfrm>
          <a:prstGeom prst="rect">
            <a:avLst/>
          </a:prstGeom>
        </p:spPr>
      </p:pic>
      <p:pic>
        <p:nvPicPr>
          <p:cNvPr id="26" name="Picture 25"/>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724821" y="5288869"/>
            <a:ext cx="1663529" cy="1019185"/>
          </a:xfrm>
          <a:prstGeom prst="rect">
            <a:avLst/>
          </a:prstGeom>
        </p:spPr>
      </p:pic>
      <p:grpSp>
        <p:nvGrpSpPr>
          <p:cNvPr id="7" name="Group 6"/>
          <p:cNvGrpSpPr/>
          <p:nvPr/>
        </p:nvGrpSpPr>
        <p:grpSpPr>
          <a:xfrm>
            <a:off x="6902876" y="2852935"/>
            <a:ext cx="1379976" cy="964072"/>
            <a:chOff x="6902876" y="2852935"/>
            <a:chExt cx="1379976" cy="964072"/>
          </a:xfrm>
        </p:grpSpPr>
        <p:pic>
          <p:nvPicPr>
            <p:cNvPr id="24" name="Picture 23"/>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668344" y="2852935"/>
              <a:ext cx="614508" cy="964071"/>
            </a:xfrm>
            <a:prstGeom prst="rect">
              <a:avLst/>
            </a:prstGeom>
          </p:spPr>
        </p:pic>
        <p:pic>
          <p:nvPicPr>
            <p:cNvPr id="27" name="Picture 26"/>
            <p:cNvPicPr>
              <a:picLocks noChangeAspect="1"/>
            </p:cNvPicPr>
            <p:nvPr/>
          </p:nvPicPr>
          <p:blipFill rotWithShape="1">
            <a:blip r:embed="rId6" cstate="screen">
              <a:extLst>
                <a:ext uri="{28A0092B-C50C-407E-A947-70E740481C1C}">
                  <a14:useLocalDpi xmlns:a14="http://schemas.microsoft.com/office/drawing/2010/main"/>
                </a:ext>
              </a:extLst>
            </a:blip>
            <a:srcRect l="-12673"/>
            <a:stretch/>
          </p:blipFill>
          <p:spPr>
            <a:xfrm>
              <a:off x="6902876" y="3007835"/>
              <a:ext cx="648072" cy="809172"/>
            </a:xfrm>
            <a:prstGeom prst="rect">
              <a:avLst/>
            </a:prstGeom>
          </p:spPr>
        </p:pic>
      </p:grpSp>
    </p:spTree>
    <p:extLst>
      <p:ext uri="{BB962C8B-B14F-4D97-AF65-F5344CB8AC3E}">
        <p14:creationId xmlns:p14="http://schemas.microsoft.com/office/powerpoint/2010/main" val="3447876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10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1000"/>
                                        <p:tgtEl>
                                          <p:spTgt spid="3"/>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1000"/>
                                        <p:tgtEl>
                                          <p:spTgt spid="4"/>
                                        </p:tgtEl>
                                      </p:cBhvr>
                                    </p:animEffect>
                                  </p:childTnLst>
                                </p:cTn>
                              </p:par>
                            </p:childTnLst>
                          </p:cTn>
                        </p:par>
                        <p:par>
                          <p:cTn id="31" fill="hold">
                            <p:stCondLst>
                              <p:cond delay="1000"/>
                            </p:stCondLst>
                            <p:childTnLst>
                              <p:par>
                                <p:cTn id="32" presetID="10" presetClass="entr" presetSubtype="0"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1000"/>
                                        <p:tgtEl>
                                          <p:spTgt spid="6"/>
                                        </p:tgtEl>
                                      </p:cBhvr>
                                    </p:animEffect>
                                  </p:childTnLst>
                                </p:cTn>
                              </p:par>
                            </p:childTnLst>
                          </p:cTn>
                        </p:par>
                        <p:par>
                          <p:cTn id="40" fill="hold">
                            <p:stCondLst>
                              <p:cond delay="1000"/>
                            </p:stCondLst>
                            <p:childTnLst>
                              <p:par>
                                <p:cTn id="41" presetID="10" presetClass="entr" presetSubtype="0"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39552" y="2360195"/>
            <a:ext cx="8064896" cy="3947471"/>
          </a:xfrm>
          <a:prstGeom prst="rect">
            <a:avLst/>
          </a:prstGeom>
          <a:ln w="38100">
            <a:noFill/>
          </a:ln>
        </p:spPr>
      </p:pic>
      <p:sp>
        <p:nvSpPr>
          <p:cNvPr id="5" name="Title 20"/>
          <p:cNvSpPr>
            <a:spLocks noGrp="1"/>
          </p:cNvSpPr>
          <p:nvPr>
            <p:ph type="title"/>
          </p:nvPr>
        </p:nvSpPr>
        <p:spPr>
          <a:xfrm>
            <a:off x="461962" y="476672"/>
            <a:ext cx="8220075" cy="994306"/>
          </a:xfrm>
          <a:ln>
            <a:noFill/>
          </a:ln>
        </p:spPr>
        <p:txBody>
          <a:bodyPr/>
          <a:lstStyle/>
          <a:p>
            <a:r>
              <a:rPr lang="en-GB" sz="3600" dirty="0">
                <a:ln w="12700">
                  <a:noFill/>
                </a:ln>
                <a:solidFill>
                  <a:srgbClr val="2E303D"/>
                </a:solidFill>
                <a:latin typeface="BBC Reith Sans" panose="020B0603020204020204" pitchFamily="34" charset="0"/>
                <a:ea typeface="BBC Reith Sans" panose="020B0603020204020204" pitchFamily="34" charset="0"/>
                <a:cs typeface="BBC Reith Sans" panose="020B0603020204020204" pitchFamily="34" charset="0"/>
              </a:rPr>
              <a:t>What Is Bullying?</a:t>
            </a:r>
          </a:p>
        </p:txBody>
      </p:sp>
      <p:sp>
        <p:nvSpPr>
          <p:cNvPr id="15" name="Rectangle 14"/>
          <p:cNvSpPr/>
          <p:nvPr/>
        </p:nvSpPr>
        <p:spPr>
          <a:xfrm>
            <a:off x="788109" y="1413303"/>
            <a:ext cx="7454174" cy="830997"/>
          </a:xfrm>
          <a:prstGeom prst="rect">
            <a:avLst/>
          </a:prstGeom>
        </p:spPr>
        <p:txBody>
          <a:bodyPr wrap="square">
            <a:spAutoFit/>
          </a:bodyPr>
          <a:lstStyle/>
          <a:p>
            <a:r>
              <a:rPr lang="en-GB" sz="1600" dirty="0">
                <a:solidFill>
                  <a:schemeClr val="dk1"/>
                </a:solidFill>
                <a:latin typeface="BBC Reith Sans" panose="020B0603020204020204" pitchFamily="34" charset="-18"/>
                <a:ea typeface="BBC Reith Sans" panose="020B0603020204020204" pitchFamily="34" charset="-18"/>
                <a:cs typeface="BBC Reith Sans" panose="020B0603020204020204" pitchFamily="34" charset="-18"/>
              </a:rPr>
              <a:t>Let’s now read some scenarios where someone is being bullied. Using your </a:t>
            </a:r>
            <a:r>
              <a:rPr lang="en-GB" sz="1600" b="1" dirty="0">
                <a:solidFill>
                  <a:srgbClr val="00B0F0"/>
                </a:solidFill>
                <a:latin typeface="BBC Reith Sans" panose="020B0603020204020204" pitchFamily="34" charset="-18"/>
                <a:ea typeface="BBC Reith Sans" panose="020B0603020204020204" pitchFamily="34" charset="-18"/>
                <a:cs typeface="BBC Reith Sans" panose="020B0603020204020204" pitchFamily="34" charset="-18"/>
              </a:rPr>
              <a:t>Effects of Bullying Cards</a:t>
            </a:r>
            <a:r>
              <a:rPr lang="en-GB" sz="1600" dirty="0">
                <a:solidFill>
                  <a:schemeClr val="dk1"/>
                </a:solidFill>
                <a:latin typeface="BBC Reith Sans" panose="020B0603020204020204" pitchFamily="34" charset="-18"/>
                <a:ea typeface="BBC Reith Sans" panose="020B0603020204020204" pitchFamily="34" charset="-18"/>
                <a:cs typeface="BBC Reith Sans" panose="020B0603020204020204" pitchFamily="34" charset="-18"/>
              </a:rPr>
              <a:t>, talk to your partner about what emotions the person involved might feel and what effects this might have on them.</a:t>
            </a:r>
          </a:p>
        </p:txBody>
      </p:sp>
      <p:pic>
        <p:nvPicPr>
          <p:cNvPr id="22" name="Picture 21"/>
          <p:cNvPicPr>
            <a:picLocks noChangeAspect="1"/>
          </p:cNvPicPr>
          <p:nvPr/>
        </p:nvPicPr>
        <p:blipFill rotWithShape="1">
          <a:blip r:embed="rId3" cstate="screen">
            <a:extLst>
              <a:ext uri="{28A0092B-C50C-407E-A947-70E740481C1C}">
                <a14:useLocalDpi xmlns:a14="http://schemas.microsoft.com/office/drawing/2010/main"/>
              </a:ext>
            </a:extLst>
          </a:blip>
          <a:srcRect l="-3"/>
          <a:stretch/>
        </p:blipFill>
        <p:spPr>
          <a:xfrm rot="5400000">
            <a:off x="-785744" y="4153276"/>
            <a:ext cx="3719656" cy="589126"/>
          </a:xfrm>
          <a:prstGeom prst="rect">
            <a:avLst/>
          </a:prstGeom>
        </p:spPr>
      </p:pic>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60000">
            <a:off x="1648898" y="2589248"/>
            <a:ext cx="172050" cy="3486668"/>
          </a:xfrm>
          <a:prstGeom prst="rect">
            <a:avLst/>
          </a:prstGeom>
        </p:spPr>
      </p:pic>
      <p:pic>
        <p:nvPicPr>
          <p:cNvPr id="6" name="Picture 5"/>
          <p:cNvPicPr>
            <a:picLocks noChangeAspect="1"/>
          </p:cNvPicPr>
          <p:nvPr/>
        </p:nvPicPr>
        <p:blipFill rotWithShape="1">
          <a:blip r:embed="rId5" cstate="screen">
            <a:extLst>
              <a:ext uri="{28A0092B-C50C-407E-A947-70E740481C1C}">
                <a14:useLocalDpi xmlns:a14="http://schemas.microsoft.com/office/drawing/2010/main"/>
              </a:ext>
            </a:extLst>
          </a:blip>
          <a:srcRect t="-1958"/>
          <a:stretch/>
        </p:blipFill>
        <p:spPr>
          <a:xfrm>
            <a:off x="7071484" y="2974307"/>
            <a:ext cx="1524376" cy="3169445"/>
          </a:xfrm>
          <a:prstGeom prst="rect">
            <a:avLst/>
          </a:prstGeom>
        </p:spPr>
      </p:pic>
      <p:pic>
        <p:nvPicPr>
          <p:cNvPr id="2" name="Picture 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101199" y="2588011"/>
            <a:ext cx="4818164" cy="3407115"/>
          </a:xfrm>
          <a:prstGeom prst="rect">
            <a:avLst/>
          </a:prstGeom>
          <a:ln>
            <a:solidFill>
              <a:srgbClr val="2E303D"/>
            </a:solidFill>
          </a:ln>
          <a:effectLst>
            <a:outerShdw blurRad="50800" dist="38100" dir="5400000" algn="t" rotWithShape="0">
              <a:prstClr val="black">
                <a:alpha val="40000"/>
              </a:prstClr>
            </a:outerShdw>
          </a:effectLst>
        </p:spPr>
      </p:pic>
      <p:pic>
        <p:nvPicPr>
          <p:cNvPr id="8" name="Picture 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052451">
            <a:off x="6656791" y="2807104"/>
            <a:ext cx="677263" cy="1821849"/>
          </a:xfrm>
          <a:prstGeom prst="rect">
            <a:avLst/>
          </a:prstGeom>
        </p:spPr>
      </p:pic>
    </p:spTree>
    <p:extLst>
      <p:ext uri="{BB962C8B-B14F-4D97-AF65-F5344CB8AC3E}">
        <p14:creationId xmlns:p14="http://schemas.microsoft.com/office/powerpoint/2010/main" val="2496969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childTnLst>
                                </p:cTn>
                              </p:par>
                            </p:childTnLst>
                          </p:cTn>
                        </p:par>
                        <p:par>
                          <p:cTn id="29" fill="hold">
                            <p:stCondLst>
                              <p:cond delay="4000"/>
                            </p:stCondLst>
                            <p:childTnLst>
                              <p:par>
                                <p:cTn id="30" presetID="10" presetClass="entr" presetSubtype="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childTnLst>
                                </p:cTn>
                              </p:par>
                            </p:childTnLst>
                          </p:cTn>
                        </p:par>
                        <p:par>
                          <p:cTn id="33" fill="hold">
                            <p:stCondLst>
                              <p:cond delay="5000"/>
                            </p:stCondLst>
                            <p:childTnLst>
                              <p:par>
                                <p:cTn id="34" presetID="42"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1000"/>
                                        <p:tgtEl>
                                          <p:spTgt spid="2"/>
                                        </p:tgtEl>
                                      </p:cBhvr>
                                    </p:animEffect>
                                    <p:anim calcmode="lin" valueType="num">
                                      <p:cBhvr>
                                        <p:cTn id="37" dur="1000" fill="hold"/>
                                        <p:tgtEl>
                                          <p:spTgt spid="2"/>
                                        </p:tgtEl>
                                        <p:attrNameLst>
                                          <p:attrName>ppt_x</p:attrName>
                                        </p:attrNameLst>
                                      </p:cBhvr>
                                      <p:tavLst>
                                        <p:tav tm="0">
                                          <p:val>
                                            <p:strVal val="#ppt_x"/>
                                          </p:val>
                                        </p:tav>
                                        <p:tav tm="100000">
                                          <p:val>
                                            <p:strVal val="#ppt_x"/>
                                          </p:val>
                                        </p:tav>
                                      </p:tavLst>
                                    </p:anim>
                                    <p:anim calcmode="lin" valueType="num">
                                      <p:cBhvr>
                                        <p:cTn id="3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750" y="1470978"/>
            <a:ext cx="8064500" cy="4837747"/>
          </a:xfrm>
          <a:prstGeom prst="rect">
            <a:avLst/>
          </a:prstGeom>
          <a:solidFill>
            <a:srgbClr val="FBFBFB"/>
          </a:solidFill>
          <a:ln w="19050">
            <a:solidFill>
              <a:srgbClr val="2E303D"/>
            </a:solidFill>
          </a:ln>
        </p:spPr>
        <p:style>
          <a:lnRef idx="2">
            <a:schemeClr val="accent1">
              <a:shade val="50000"/>
            </a:schemeClr>
          </a:lnRef>
          <a:fillRef idx="1">
            <a:schemeClr val="accent1"/>
          </a:fillRef>
          <a:effectRef idx="0">
            <a:schemeClr val="accent1"/>
          </a:effectRef>
          <a:fontRef idx="minor">
            <a:schemeClr val="lt1"/>
          </a:fontRef>
        </p:style>
        <p:txBody>
          <a:bodyPr lIns="216000" tIns="108000" rIns="3888000" bIns="108000" rtlCol="0" anchor="t" anchorCtr="0"/>
          <a:lstStyle/>
          <a:p>
            <a:r>
              <a:rPr lang="en-GB" sz="1600" dirty="0" err="1">
                <a:solidFill>
                  <a:schemeClr val="dk1"/>
                </a:solidFill>
                <a:latin typeface="BBC Reith Sans" panose="020B0603020204020204" pitchFamily="34" charset="-18"/>
                <a:ea typeface="BBC Reith Sans" panose="020B0603020204020204" pitchFamily="34" charset="-18"/>
                <a:cs typeface="BBC Reith Sans" panose="020B0603020204020204" pitchFamily="34" charset="-18"/>
              </a:rPr>
              <a:t>Torin</a:t>
            </a:r>
            <a:r>
              <a:rPr lang="en-GB" sz="1600" dirty="0">
                <a:solidFill>
                  <a:schemeClr val="dk1"/>
                </a:solidFill>
                <a:latin typeface="BBC Reith Sans" panose="020B0603020204020204" pitchFamily="34" charset="-18"/>
                <a:ea typeface="BBC Reith Sans" panose="020B0603020204020204" pitchFamily="34" charset="-18"/>
                <a:cs typeface="BBC Reith Sans" panose="020B0603020204020204" pitchFamily="34" charset="-18"/>
              </a:rPr>
              <a:t> and Felicity have played together since they were in nursery. They enjoy playing at each other’s houses and meeting up in the park. Recently, Felicity has started playing with a new group of friends. </a:t>
            </a:r>
            <a:r>
              <a:rPr lang="en-GB" sz="1600" dirty="0" err="1">
                <a:solidFill>
                  <a:schemeClr val="dk1"/>
                </a:solidFill>
                <a:latin typeface="BBC Reith Sans" panose="020B0603020204020204" pitchFamily="34" charset="-18"/>
                <a:ea typeface="BBC Reith Sans" panose="020B0603020204020204" pitchFamily="34" charset="-18"/>
                <a:cs typeface="BBC Reith Sans" panose="020B0603020204020204" pitchFamily="34" charset="-18"/>
              </a:rPr>
              <a:t>Torin</a:t>
            </a:r>
            <a:r>
              <a:rPr lang="en-GB" sz="1600" dirty="0">
                <a:solidFill>
                  <a:schemeClr val="dk1"/>
                </a:solidFill>
                <a:latin typeface="BBC Reith Sans" panose="020B0603020204020204" pitchFamily="34" charset="-18"/>
                <a:ea typeface="BBC Reith Sans" panose="020B0603020204020204" pitchFamily="34" charset="-18"/>
                <a:cs typeface="BBC Reith Sans" panose="020B0603020204020204" pitchFamily="34" charset="-18"/>
              </a:rPr>
              <a:t> has asked if he can join in but the others make an excuse and run away, giggling.</a:t>
            </a:r>
            <a:endParaRPr lang="en-GB" dirty="0"/>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12681" y="1663906"/>
            <a:ext cx="3500393" cy="4102983"/>
          </a:xfrm>
          <a:prstGeom prst="rect">
            <a:avLst/>
          </a:prstGeom>
        </p:spPr>
      </p:pic>
      <p:sp>
        <p:nvSpPr>
          <p:cNvPr id="5" name="Title 20"/>
          <p:cNvSpPr>
            <a:spLocks noGrp="1"/>
          </p:cNvSpPr>
          <p:nvPr>
            <p:ph type="title"/>
          </p:nvPr>
        </p:nvSpPr>
        <p:spPr>
          <a:xfrm>
            <a:off x="461962" y="476672"/>
            <a:ext cx="8220075" cy="994306"/>
          </a:xfrm>
          <a:ln>
            <a:noFill/>
          </a:ln>
        </p:spPr>
        <p:txBody>
          <a:bodyPr/>
          <a:lstStyle/>
          <a:p>
            <a:r>
              <a:rPr lang="en-GB" sz="3600" dirty="0">
                <a:ln w="12700">
                  <a:noFill/>
                </a:ln>
                <a:solidFill>
                  <a:srgbClr val="2E303D"/>
                </a:solidFill>
                <a:latin typeface="BBC Reith Sans" panose="020B0603020204020204" pitchFamily="34" charset="0"/>
                <a:ea typeface="BBC Reith Sans" panose="020B0603020204020204" pitchFamily="34" charset="0"/>
                <a:cs typeface="BBC Reith Sans" panose="020B0603020204020204" pitchFamily="34" charset="0"/>
              </a:rPr>
              <a:t>The Impact of Bullying</a:t>
            </a:r>
          </a:p>
        </p:txBody>
      </p:sp>
      <p:sp>
        <p:nvSpPr>
          <p:cNvPr id="25" name="TextBox 24"/>
          <p:cNvSpPr txBox="1"/>
          <p:nvPr/>
        </p:nvSpPr>
        <p:spPr>
          <a:xfrm>
            <a:off x="1354245" y="4671937"/>
            <a:ext cx="2512206" cy="984885"/>
          </a:xfrm>
          <a:prstGeom prst="rect">
            <a:avLst/>
          </a:prstGeom>
          <a:noFill/>
        </p:spPr>
        <p:txBody>
          <a:bodyPr wrap="square" lIns="0" tIns="0" rIns="0" bIns="0" rtlCol="0">
            <a:spAutoFit/>
          </a:bodyPr>
          <a:lstStyle/>
          <a:p>
            <a:pPr lvl="0" algn="ctr"/>
            <a:r>
              <a:rPr lang="en-GB" sz="1600" dirty="0">
                <a:solidFill>
                  <a:schemeClr val="bg1"/>
                </a:solidFill>
                <a:latin typeface="BBC Reith Sans" panose="020B0603020204020204" pitchFamily="34" charset="0"/>
                <a:ea typeface="BBC Reith Sans" panose="020B0603020204020204" pitchFamily="34" charset="0"/>
                <a:cs typeface="BBC Reith Sans" panose="020B0603020204020204" pitchFamily="34" charset="0"/>
                <a:sym typeface="Roboto"/>
              </a:rPr>
              <a:t>We’ll read through some scenarios and you will need to imagine you are the person in the scenario. </a:t>
            </a:r>
          </a:p>
        </p:txBody>
      </p:sp>
      <p:sp>
        <p:nvSpPr>
          <p:cNvPr id="30" name="Rectangle 29"/>
          <p:cNvSpPr/>
          <p:nvPr/>
        </p:nvSpPr>
        <p:spPr>
          <a:xfrm>
            <a:off x="1404836" y="5100316"/>
            <a:ext cx="2411024" cy="992509"/>
          </a:xfrm>
          <a:prstGeom prst="rect">
            <a:avLst/>
          </a:prstGeom>
          <a:solidFill>
            <a:srgbClr val="ED6C76"/>
          </a:solidFill>
          <a:ln w="19050">
            <a:solidFill>
              <a:srgbClr val="D81C33"/>
            </a:solid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algn="ctr"/>
            <a:r>
              <a:rPr lang="en-GB" sz="1600" dirty="0">
                <a:latin typeface="BBC Reith Sans" panose="020B0603020204020204" pitchFamily="34" charset="-18"/>
                <a:ea typeface="BBC Reith Sans" panose="020B0603020204020204" pitchFamily="34" charset="-18"/>
                <a:cs typeface="BBC Reith Sans" panose="020B0603020204020204" pitchFamily="34" charset="-18"/>
              </a:rPr>
              <a:t>How would this make someone feel?</a:t>
            </a:r>
          </a:p>
        </p:txBody>
      </p:sp>
      <p:sp>
        <p:nvSpPr>
          <p:cNvPr id="36" name="Rectangle 35"/>
          <p:cNvSpPr/>
          <p:nvPr/>
        </p:nvSpPr>
        <p:spPr>
          <a:xfrm>
            <a:off x="5357365" y="5105148"/>
            <a:ext cx="2411024" cy="992509"/>
          </a:xfrm>
          <a:prstGeom prst="rect">
            <a:avLst/>
          </a:prstGeom>
          <a:solidFill>
            <a:srgbClr val="0076B0"/>
          </a:solidFill>
          <a:ln w="19050">
            <a:solidFill>
              <a:srgbClr val="01407D"/>
            </a:solid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algn="ctr"/>
            <a:r>
              <a:rPr lang="en-GB" sz="1600" dirty="0">
                <a:latin typeface="BBC Reith Sans" panose="020B0603020204020204" pitchFamily="34" charset="-18"/>
                <a:ea typeface="BBC Reith Sans" panose="020B0603020204020204" pitchFamily="34" charset="-18"/>
                <a:cs typeface="BBC Reith Sans" panose="020B0603020204020204" pitchFamily="34" charset="-18"/>
              </a:rPr>
              <a:t>What impact might it have on what they do?</a:t>
            </a:r>
          </a:p>
        </p:txBody>
      </p:sp>
    </p:spTree>
    <p:extLst>
      <p:ext uri="{BB962C8B-B14F-4D97-AF65-F5344CB8AC3E}">
        <p14:creationId xmlns:p14="http://schemas.microsoft.com/office/powerpoint/2010/main" val="4247808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1500"/>
                                        <p:tgtEl>
                                          <p:spTgt spid="3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1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0" grpId="0" animBg="1"/>
      <p:bldP spid="3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0"/>
          <p:cNvSpPr>
            <a:spLocks noGrp="1"/>
          </p:cNvSpPr>
          <p:nvPr>
            <p:ph type="title"/>
          </p:nvPr>
        </p:nvSpPr>
        <p:spPr>
          <a:xfrm>
            <a:off x="461962" y="476672"/>
            <a:ext cx="8220075" cy="994306"/>
          </a:xfrm>
          <a:ln>
            <a:noFill/>
          </a:ln>
        </p:spPr>
        <p:txBody>
          <a:bodyPr/>
          <a:lstStyle/>
          <a:p>
            <a:r>
              <a:rPr lang="en-GB" sz="3600" dirty="0">
                <a:ln w="12700">
                  <a:noFill/>
                </a:ln>
                <a:solidFill>
                  <a:srgbClr val="2E303D"/>
                </a:solidFill>
                <a:latin typeface="BBC Reith Sans" panose="020B0603020204020204" pitchFamily="34" charset="0"/>
                <a:ea typeface="BBC Reith Sans" panose="020B0603020204020204" pitchFamily="34" charset="0"/>
                <a:cs typeface="BBC Reith Sans" panose="020B0603020204020204" pitchFamily="34" charset="0"/>
              </a:rPr>
              <a:t>The Impact of Bullying</a:t>
            </a:r>
          </a:p>
        </p:txBody>
      </p:sp>
      <p:sp>
        <p:nvSpPr>
          <p:cNvPr id="25" name="TextBox 24"/>
          <p:cNvSpPr txBox="1"/>
          <p:nvPr/>
        </p:nvSpPr>
        <p:spPr>
          <a:xfrm>
            <a:off x="1354245" y="4671937"/>
            <a:ext cx="2512206" cy="984885"/>
          </a:xfrm>
          <a:prstGeom prst="rect">
            <a:avLst/>
          </a:prstGeom>
          <a:noFill/>
        </p:spPr>
        <p:txBody>
          <a:bodyPr wrap="square" lIns="0" tIns="0" rIns="0" bIns="0" rtlCol="0">
            <a:spAutoFit/>
          </a:bodyPr>
          <a:lstStyle/>
          <a:p>
            <a:pPr lvl="0" algn="ctr"/>
            <a:r>
              <a:rPr lang="en-GB" sz="1600" dirty="0">
                <a:solidFill>
                  <a:schemeClr val="bg1"/>
                </a:solidFill>
                <a:latin typeface="BBC Reith Sans" panose="020B0603020204020204" pitchFamily="34" charset="0"/>
                <a:ea typeface="BBC Reith Sans" panose="020B0603020204020204" pitchFamily="34" charset="0"/>
                <a:cs typeface="BBC Reith Sans" panose="020B0603020204020204" pitchFamily="34" charset="0"/>
                <a:sym typeface="Roboto"/>
              </a:rPr>
              <a:t>We’ll read through some scenarios and you will need to imagine you are the person in the scenario. </a:t>
            </a:r>
          </a:p>
        </p:txBody>
      </p:sp>
      <p:sp>
        <p:nvSpPr>
          <p:cNvPr id="29" name="TextBox 28"/>
          <p:cNvSpPr txBox="1"/>
          <p:nvPr/>
        </p:nvSpPr>
        <p:spPr>
          <a:xfrm>
            <a:off x="5333708" y="4705199"/>
            <a:ext cx="2512206" cy="984885"/>
          </a:xfrm>
          <a:prstGeom prst="rect">
            <a:avLst/>
          </a:prstGeom>
          <a:noFill/>
        </p:spPr>
        <p:txBody>
          <a:bodyPr wrap="square" lIns="0" tIns="0" rIns="0" bIns="0" rtlCol="0">
            <a:spAutoFit/>
          </a:bodyPr>
          <a:lstStyle/>
          <a:p>
            <a:pPr lvl="0" algn="ctr"/>
            <a:r>
              <a:rPr lang="en-GB" sz="1600" dirty="0">
                <a:solidFill>
                  <a:schemeClr val="bg1"/>
                </a:solidFill>
                <a:latin typeface="BBC Reith Sans" panose="020B0603020204020204" pitchFamily="34" charset="0"/>
                <a:ea typeface="BBC Reith Sans" panose="020B0603020204020204" pitchFamily="34" charset="0"/>
                <a:cs typeface="BBC Reith Sans" panose="020B0603020204020204" pitchFamily="34" charset="0"/>
                <a:sym typeface="Roboto"/>
              </a:rPr>
              <a:t>If you’re chosen to be in the ‘hot seat’, we’ll ask you how you’re feeling and what you’re thinking.</a:t>
            </a:r>
          </a:p>
        </p:txBody>
      </p:sp>
      <p:sp>
        <p:nvSpPr>
          <p:cNvPr id="2" name="Rectangle 1"/>
          <p:cNvSpPr/>
          <p:nvPr/>
        </p:nvSpPr>
        <p:spPr>
          <a:xfrm>
            <a:off x="539750" y="1470978"/>
            <a:ext cx="8064500" cy="4837747"/>
          </a:xfrm>
          <a:prstGeom prst="rect">
            <a:avLst/>
          </a:prstGeom>
          <a:solidFill>
            <a:srgbClr val="FBFBFB"/>
          </a:solidFill>
          <a:ln w="19050">
            <a:solidFill>
              <a:srgbClr val="2E303D"/>
            </a:solidFill>
          </a:ln>
        </p:spPr>
        <p:style>
          <a:lnRef idx="2">
            <a:schemeClr val="accent1">
              <a:shade val="50000"/>
            </a:schemeClr>
          </a:lnRef>
          <a:fillRef idx="1">
            <a:schemeClr val="accent1"/>
          </a:fillRef>
          <a:effectRef idx="0">
            <a:schemeClr val="accent1"/>
          </a:effectRef>
          <a:fontRef idx="minor">
            <a:schemeClr val="lt1"/>
          </a:fontRef>
        </p:style>
        <p:txBody>
          <a:bodyPr lIns="216000" tIns="108000" rIns="5040000" bIns="108000" rtlCol="0" anchor="t" anchorCtr="0"/>
          <a:lstStyle/>
          <a:p>
            <a:r>
              <a:rPr lang="en-GB" sz="1600" dirty="0">
                <a:solidFill>
                  <a:schemeClr val="dk1"/>
                </a:solidFill>
                <a:latin typeface="BBC Reith Sans" panose="020B0603020204020204" pitchFamily="34" charset="-18"/>
                <a:ea typeface="BBC Reith Sans" panose="020B0603020204020204" pitchFamily="34" charset="-18"/>
                <a:cs typeface="BBC Reith Sans" panose="020B0603020204020204" pitchFamily="34" charset="-18"/>
              </a:rPr>
              <a:t>Yin sits next to Martha in class. Recently, Martha has started to poke Yin hard in the leg with a rubber. Yin has asked her to stop but Martha tells Yin to stop moaning.</a:t>
            </a:r>
            <a:endParaRPr lang="en-GB" dirty="0"/>
          </a:p>
        </p:txBody>
      </p:sp>
      <p:pic>
        <p:nvPicPr>
          <p:cNvPr id="6" name="Picture 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671380" y="1633162"/>
            <a:ext cx="4723077" cy="3346243"/>
          </a:xfrm>
          <a:prstGeom prst="rect">
            <a:avLst/>
          </a:prstGeom>
          <a:ln w="19050">
            <a:solidFill>
              <a:srgbClr val="01407D"/>
            </a:solidFill>
          </a:ln>
        </p:spPr>
      </p:pic>
      <p:sp>
        <p:nvSpPr>
          <p:cNvPr id="10" name="Rectangle 9"/>
          <p:cNvSpPr/>
          <p:nvPr/>
        </p:nvSpPr>
        <p:spPr>
          <a:xfrm>
            <a:off x="1404836" y="5100316"/>
            <a:ext cx="2411024" cy="992509"/>
          </a:xfrm>
          <a:prstGeom prst="rect">
            <a:avLst/>
          </a:prstGeom>
          <a:solidFill>
            <a:srgbClr val="ED6C76"/>
          </a:solidFill>
          <a:ln w="19050">
            <a:solidFill>
              <a:srgbClr val="D81C33"/>
            </a:solid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algn="ctr"/>
            <a:r>
              <a:rPr lang="en-GB" sz="1600" dirty="0">
                <a:latin typeface="BBC Reith Sans" panose="020B0603020204020204" pitchFamily="34" charset="-18"/>
                <a:ea typeface="BBC Reith Sans" panose="020B0603020204020204" pitchFamily="34" charset="-18"/>
                <a:cs typeface="BBC Reith Sans" panose="020B0603020204020204" pitchFamily="34" charset="-18"/>
              </a:rPr>
              <a:t>How would this make someone feel?</a:t>
            </a:r>
          </a:p>
        </p:txBody>
      </p:sp>
      <p:sp>
        <p:nvSpPr>
          <p:cNvPr id="11" name="Rectangle 10"/>
          <p:cNvSpPr/>
          <p:nvPr/>
        </p:nvSpPr>
        <p:spPr>
          <a:xfrm>
            <a:off x="5357365" y="5105148"/>
            <a:ext cx="2411024" cy="992509"/>
          </a:xfrm>
          <a:prstGeom prst="rect">
            <a:avLst/>
          </a:prstGeom>
          <a:solidFill>
            <a:srgbClr val="0076B0"/>
          </a:solidFill>
          <a:ln w="19050">
            <a:solidFill>
              <a:srgbClr val="01407D"/>
            </a:solid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algn="ctr"/>
            <a:r>
              <a:rPr lang="en-GB" sz="1600" dirty="0">
                <a:latin typeface="BBC Reith Sans" panose="020B0603020204020204" pitchFamily="34" charset="-18"/>
                <a:ea typeface="BBC Reith Sans" panose="020B0603020204020204" pitchFamily="34" charset="-18"/>
                <a:cs typeface="BBC Reith Sans" panose="020B0603020204020204" pitchFamily="34" charset="-18"/>
              </a:rPr>
              <a:t>What impact might it have on what they do?</a:t>
            </a:r>
          </a:p>
        </p:txBody>
      </p:sp>
    </p:spTree>
    <p:extLst>
      <p:ext uri="{BB962C8B-B14F-4D97-AF65-F5344CB8AC3E}">
        <p14:creationId xmlns:p14="http://schemas.microsoft.com/office/powerpoint/2010/main" val="903777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0"/>
          <p:cNvSpPr>
            <a:spLocks noGrp="1"/>
          </p:cNvSpPr>
          <p:nvPr>
            <p:ph type="title"/>
          </p:nvPr>
        </p:nvSpPr>
        <p:spPr>
          <a:xfrm>
            <a:off x="461962" y="476672"/>
            <a:ext cx="8220075" cy="994306"/>
          </a:xfrm>
          <a:ln>
            <a:noFill/>
          </a:ln>
        </p:spPr>
        <p:txBody>
          <a:bodyPr/>
          <a:lstStyle/>
          <a:p>
            <a:r>
              <a:rPr lang="en-GB" sz="3600" dirty="0">
                <a:ln w="12700">
                  <a:noFill/>
                </a:ln>
                <a:solidFill>
                  <a:srgbClr val="2E303D"/>
                </a:solidFill>
                <a:latin typeface="BBC Reith Sans" panose="020B0603020204020204" pitchFamily="34" charset="0"/>
                <a:ea typeface="BBC Reith Sans" panose="020B0603020204020204" pitchFamily="34" charset="0"/>
                <a:cs typeface="BBC Reith Sans" panose="020B0603020204020204" pitchFamily="34" charset="0"/>
              </a:rPr>
              <a:t>The Impact of Bullying</a:t>
            </a:r>
          </a:p>
        </p:txBody>
      </p:sp>
      <p:sp>
        <p:nvSpPr>
          <p:cNvPr id="25" name="TextBox 24"/>
          <p:cNvSpPr txBox="1"/>
          <p:nvPr/>
        </p:nvSpPr>
        <p:spPr>
          <a:xfrm>
            <a:off x="1354245" y="4671937"/>
            <a:ext cx="2512206" cy="984885"/>
          </a:xfrm>
          <a:prstGeom prst="rect">
            <a:avLst/>
          </a:prstGeom>
          <a:noFill/>
        </p:spPr>
        <p:txBody>
          <a:bodyPr wrap="square" lIns="0" tIns="0" rIns="0" bIns="0" rtlCol="0">
            <a:spAutoFit/>
          </a:bodyPr>
          <a:lstStyle/>
          <a:p>
            <a:pPr lvl="0" algn="ctr"/>
            <a:r>
              <a:rPr lang="en-GB" sz="1600" dirty="0">
                <a:solidFill>
                  <a:schemeClr val="bg1"/>
                </a:solidFill>
                <a:latin typeface="BBC Reith Sans" panose="020B0603020204020204" pitchFamily="34" charset="0"/>
                <a:ea typeface="BBC Reith Sans" panose="020B0603020204020204" pitchFamily="34" charset="0"/>
                <a:cs typeface="BBC Reith Sans" panose="020B0603020204020204" pitchFamily="34" charset="0"/>
                <a:sym typeface="Roboto"/>
              </a:rPr>
              <a:t>We’ll read through some scenarios and you will need to imagine you are the person in the scenario. </a:t>
            </a:r>
          </a:p>
        </p:txBody>
      </p:sp>
      <p:sp>
        <p:nvSpPr>
          <p:cNvPr id="29" name="TextBox 28"/>
          <p:cNvSpPr txBox="1"/>
          <p:nvPr/>
        </p:nvSpPr>
        <p:spPr>
          <a:xfrm>
            <a:off x="5333708" y="4705199"/>
            <a:ext cx="2512206" cy="984885"/>
          </a:xfrm>
          <a:prstGeom prst="rect">
            <a:avLst/>
          </a:prstGeom>
          <a:noFill/>
        </p:spPr>
        <p:txBody>
          <a:bodyPr wrap="square" lIns="0" tIns="0" rIns="0" bIns="0" rtlCol="0">
            <a:spAutoFit/>
          </a:bodyPr>
          <a:lstStyle/>
          <a:p>
            <a:pPr lvl="0" algn="ctr"/>
            <a:r>
              <a:rPr lang="en-GB" sz="1600" dirty="0">
                <a:solidFill>
                  <a:schemeClr val="bg1"/>
                </a:solidFill>
                <a:latin typeface="BBC Reith Sans" panose="020B0603020204020204" pitchFamily="34" charset="0"/>
                <a:ea typeface="BBC Reith Sans" panose="020B0603020204020204" pitchFamily="34" charset="0"/>
                <a:cs typeface="BBC Reith Sans" panose="020B0603020204020204" pitchFamily="34" charset="0"/>
                <a:sym typeface="Roboto"/>
              </a:rPr>
              <a:t>If you’re chosen to be in the ‘hot seat’, we’ll ask you how you’re feeling and what you’re thinking.</a:t>
            </a:r>
          </a:p>
        </p:txBody>
      </p:sp>
      <p:sp>
        <p:nvSpPr>
          <p:cNvPr id="2" name="Rectangle 1"/>
          <p:cNvSpPr/>
          <p:nvPr/>
        </p:nvSpPr>
        <p:spPr>
          <a:xfrm>
            <a:off x="539750" y="1470978"/>
            <a:ext cx="8064500" cy="4837747"/>
          </a:xfrm>
          <a:prstGeom prst="rect">
            <a:avLst/>
          </a:prstGeom>
          <a:solidFill>
            <a:srgbClr val="FBFBFB"/>
          </a:solidFill>
          <a:ln w="19050">
            <a:solidFill>
              <a:srgbClr val="2E303D"/>
            </a:solidFill>
          </a:ln>
        </p:spPr>
        <p:style>
          <a:lnRef idx="2">
            <a:schemeClr val="accent1">
              <a:shade val="50000"/>
            </a:schemeClr>
          </a:lnRef>
          <a:fillRef idx="1">
            <a:schemeClr val="accent1"/>
          </a:fillRef>
          <a:effectRef idx="0">
            <a:schemeClr val="accent1"/>
          </a:effectRef>
          <a:fontRef idx="minor">
            <a:schemeClr val="lt1"/>
          </a:fontRef>
        </p:style>
        <p:txBody>
          <a:bodyPr lIns="4104000" tIns="108000" rIns="216000" bIns="108000" rtlCol="0" anchor="t" anchorCtr="0"/>
          <a:lstStyle/>
          <a:p>
            <a:r>
              <a:rPr lang="en-GB" sz="1600" dirty="0">
                <a:solidFill>
                  <a:schemeClr val="dk1"/>
                </a:solidFill>
                <a:latin typeface="BBC Reith Sans" panose="020B0603020204020204" pitchFamily="34" charset="-18"/>
                <a:ea typeface="BBC Reith Sans" panose="020B0603020204020204" pitchFamily="34" charset="-18"/>
                <a:cs typeface="BBC Reith Sans" panose="020B0603020204020204" pitchFamily="34" charset="-18"/>
              </a:rPr>
              <a:t>There was recently a class trip to a museum. The children went on a coach and Mario fell asleep. When he logged on to his social media account, he saw a photo of himself asleep with lots of unkind comments.</a:t>
            </a:r>
            <a:endParaRPr lang="en-GB" dirty="0"/>
          </a:p>
        </p:txBody>
      </p:sp>
      <p:pic>
        <p:nvPicPr>
          <p:cNvPr id="6" name="Picture 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2260" y="1641393"/>
            <a:ext cx="4019739" cy="3211265"/>
          </a:xfrm>
          <a:prstGeom prst="rect">
            <a:avLst/>
          </a:prstGeom>
        </p:spPr>
      </p:pic>
      <p:sp>
        <p:nvSpPr>
          <p:cNvPr id="10" name="Rectangle 9"/>
          <p:cNvSpPr/>
          <p:nvPr/>
        </p:nvSpPr>
        <p:spPr>
          <a:xfrm>
            <a:off x="1404836" y="5100316"/>
            <a:ext cx="2411024" cy="992509"/>
          </a:xfrm>
          <a:prstGeom prst="rect">
            <a:avLst/>
          </a:prstGeom>
          <a:solidFill>
            <a:srgbClr val="ED6C76"/>
          </a:solidFill>
          <a:ln w="19050">
            <a:solidFill>
              <a:srgbClr val="D81C33"/>
            </a:solid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algn="ctr"/>
            <a:r>
              <a:rPr lang="en-GB" sz="1600" dirty="0">
                <a:latin typeface="BBC Reith Sans" panose="020B0603020204020204" pitchFamily="34" charset="-18"/>
                <a:ea typeface="BBC Reith Sans" panose="020B0603020204020204" pitchFamily="34" charset="-18"/>
                <a:cs typeface="BBC Reith Sans" panose="020B0603020204020204" pitchFamily="34" charset="-18"/>
              </a:rPr>
              <a:t>How would this make someone feel?</a:t>
            </a:r>
          </a:p>
        </p:txBody>
      </p:sp>
      <p:sp>
        <p:nvSpPr>
          <p:cNvPr id="11" name="Rectangle 10"/>
          <p:cNvSpPr/>
          <p:nvPr/>
        </p:nvSpPr>
        <p:spPr>
          <a:xfrm>
            <a:off x="5357365" y="5105148"/>
            <a:ext cx="2411024" cy="992509"/>
          </a:xfrm>
          <a:prstGeom prst="rect">
            <a:avLst/>
          </a:prstGeom>
          <a:solidFill>
            <a:srgbClr val="0076B0"/>
          </a:solidFill>
          <a:ln w="19050">
            <a:solidFill>
              <a:srgbClr val="01407D"/>
            </a:solid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algn="ctr"/>
            <a:r>
              <a:rPr lang="en-GB" sz="1600" dirty="0">
                <a:latin typeface="BBC Reith Sans" panose="020B0603020204020204" pitchFamily="34" charset="-18"/>
                <a:ea typeface="BBC Reith Sans" panose="020B0603020204020204" pitchFamily="34" charset="-18"/>
                <a:cs typeface="BBC Reith Sans" panose="020B0603020204020204" pitchFamily="34" charset="-18"/>
              </a:rPr>
              <a:t>What impact might it have on what they do?</a:t>
            </a:r>
          </a:p>
        </p:txBody>
      </p:sp>
    </p:spTree>
    <p:extLst>
      <p:ext uri="{BB962C8B-B14F-4D97-AF65-F5344CB8AC3E}">
        <p14:creationId xmlns:p14="http://schemas.microsoft.com/office/powerpoint/2010/main" val="3536336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Lst>
  </p:timing>
</p:sld>
</file>

<file path=ppt/theme/theme1.xml><?xml version="1.0" encoding="utf-8"?>
<a:theme xmlns:a="http://schemas.openxmlformats.org/drawingml/2006/main" name="Office Theme">
  <a:themeElements>
    <a:clrScheme name="Custom 6">
      <a:dk1>
        <a:srgbClr val="1C1C1C"/>
      </a:dk1>
      <a:lt1>
        <a:sysClr val="window" lastClr="FFFFFF"/>
      </a:lt1>
      <a:dk2>
        <a:srgbClr val="4A4A4A"/>
      </a:dk2>
      <a:lt2>
        <a:srgbClr val="F4F2F2"/>
      </a:lt2>
      <a:accent1>
        <a:srgbClr val="00A7E7"/>
      </a:accent1>
      <a:accent2>
        <a:srgbClr val="F0821A"/>
      </a:accent2>
      <a:accent3>
        <a:srgbClr val="8C368C"/>
      </a:accent3>
      <a:accent4>
        <a:srgbClr val="009640"/>
      </a:accent4>
      <a:accent5>
        <a:srgbClr val="31B7BC"/>
      </a:accent5>
      <a:accent6>
        <a:srgbClr val="F9B000"/>
      </a:accent6>
      <a:hlink>
        <a:srgbClr val="1B1464"/>
      </a:hlink>
      <a:folHlink>
        <a:srgbClr val="1B1464"/>
      </a:folHlink>
    </a:clrScheme>
    <a:fontScheme name="Custom 1">
      <a:majorFont>
        <a:latin typeface="Twinkl Sb"/>
        <a:ea typeface=""/>
        <a:cs typeface=""/>
      </a:majorFont>
      <a:minorFont>
        <a:latin typeface="Twink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8A0D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Lesson Presentation Template V4" id="{91906BCC-D3E6-4E1E-9D3B-0D795D1CF8BA}" vid="{73F68995-5F23-4703-B337-9914CB83CA0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1011</TotalTime>
  <Words>1462</Words>
  <Application>Microsoft Macintosh PowerPoint</Application>
  <PresentationFormat>On-screen Show (4:3)</PresentationFormat>
  <Paragraphs>108</Paragraphs>
  <Slides>20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Twinkl</vt:lpstr>
      <vt:lpstr>Arial</vt:lpstr>
      <vt:lpstr>BBC Reith Sans XBold</vt:lpstr>
      <vt:lpstr>BBC Reith Sans</vt:lpstr>
      <vt:lpstr>Roboto</vt:lpstr>
      <vt:lpstr>Office Theme</vt:lpstr>
      <vt:lpstr>PowerPoint Presentation</vt:lpstr>
      <vt:lpstr>PowerPoint Presentation</vt:lpstr>
      <vt:lpstr>What Is Bullying?</vt:lpstr>
      <vt:lpstr>What Is Bullying?</vt:lpstr>
      <vt:lpstr>What Is Bullying?</vt:lpstr>
      <vt:lpstr>What Is Bullying?</vt:lpstr>
      <vt:lpstr>The Impact of Bullying</vt:lpstr>
      <vt:lpstr>The Impact of Bullying</vt:lpstr>
      <vt:lpstr>The Impact of Bullying</vt:lpstr>
      <vt:lpstr>The Impact of Bullying</vt:lpstr>
      <vt:lpstr>The Impact of Bullying</vt:lpstr>
      <vt:lpstr>How Should We Respond?</vt:lpstr>
      <vt:lpstr>How Should We Respond?</vt:lpstr>
      <vt:lpstr>Showing Kindness and Respect</vt:lpstr>
      <vt:lpstr>Showing Kindness and Respect</vt:lpstr>
      <vt:lpstr>Showing Kindness and Respect</vt:lpstr>
      <vt:lpstr>Showing Kindness and Respect</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PSHE and Citizenship</dc:title>
  <dc:creator>Joseph Hayward</dc:creator>
  <cp:lastModifiedBy>Joanne Wozencroft</cp:lastModifiedBy>
  <cp:revision>94</cp:revision>
  <dcterms:created xsi:type="dcterms:W3CDTF">2021-10-26T11:32:49Z</dcterms:created>
  <dcterms:modified xsi:type="dcterms:W3CDTF">2021-11-09T11:40:25Z</dcterms:modified>
</cp:coreProperties>
</file>